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2" r:id="rId4"/>
  </p:sldMasterIdLst>
  <p:notesMasterIdLst>
    <p:notesMasterId r:id="rId6"/>
  </p:notesMasterIdLst>
  <p:sldIdLst>
    <p:sldId id="256" r:id="rId5"/>
    <p:sldId id="258" r:id="rId7"/>
    <p:sldId id="257" r:id="rId8"/>
    <p:sldId id="288" r:id="rId9"/>
    <p:sldId id="289" r:id="rId10"/>
    <p:sldId id="290" r:id="rId11"/>
    <p:sldId id="287" r:id="rId12"/>
    <p:sldId id="291" r:id="rId13"/>
    <p:sldId id="292" r:id="rId14"/>
    <p:sldId id="293" r:id="rId15"/>
    <p:sldId id="276" r:id="rId16"/>
    <p:sldId id="283" r:id="rId17"/>
    <p:sldId id="282" r:id="rId18"/>
    <p:sldId id="279" r:id="rId19"/>
    <p:sldId id="281" r:id="rId20"/>
    <p:sldId id="280" r:id="rId21"/>
    <p:sldId id="284" r:id="rId22"/>
    <p:sldId id="285" r:id="rId23"/>
    <p:sldId id="29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闫茂源" initials="闫茂源" lastIdx="4" clrIdx="0"/>
  <p:cmAuthor id="2" name="何 赋之" initials="何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link.zhihu.com/?target=https%3A//github.com/influxdata/influxdb" TargetMode="External"/><Relationship Id="rId7" Type="http://schemas.openxmlformats.org/officeDocument/2006/relationships/hyperlink" Target="http://link.zhihu.com/?target=https%3A//github.com/spotify/heroic" TargetMode="External"/><Relationship Id="rId6" Type="http://schemas.openxmlformats.org/officeDocument/2006/relationships/hyperlink" Target="http://link.zhihu.com/?target=http%3A//blog.dongyueweb.com/%28https%3A//labs.spotify.com/2015/11/16/monitoring-at-spotify-the-story-so-far/%29" TargetMode="External"/><Relationship Id="rId5" Type="http://schemas.openxmlformats.org/officeDocument/2006/relationships/hyperlink" Target="http://link.zhihu.com/?target=http%3A//opentsdb.net/docs/build/html/new.html" TargetMode="External"/><Relationship Id="rId4" Type="http://schemas.openxmlformats.org/officeDocument/2006/relationships/hyperlink" Target="http://link.zhihu.com/?target=https%3A//kairosdb.github.io/" TargetMode="External"/><Relationship Id="rId3" Type="http://schemas.openxmlformats.org/officeDocument/2006/relationships/hyperlink" Target="http://link.zhihu.com/?target=http%3A//opentsdb.net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link.zhihu.com/?target=https%3A//github.com/influxdata/influxdb" TargetMode="External"/><Relationship Id="rId7" Type="http://schemas.openxmlformats.org/officeDocument/2006/relationships/hyperlink" Target="http://link.zhihu.com/?target=https%3A//github.com/spotify/heroic" TargetMode="External"/><Relationship Id="rId6" Type="http://schemas.openxmlformats.org/officeDocument/2006/relationships/hyperlink" Target="http://link.zhihu.com/?target=http%3A//blog.dongyueweb.com/%28https%3A//labs.spotify.com/2015/11/16/monitoring-at-spotify-the-story-so-far/%29" TargetMode="External"/><Relationship Id="rId5" Type="http://schemas.openxmlformats.org/officeDocument/2006/relationships/hyperlink" Target="http://link.zhihu.com/?target=http%3A//opentsdb.net/docs/build/html/new.html" TargetMode="External"/><Relationship Id="rId4" Type="http://schemas.openxmlformats.org/officeDocument/2006/relationships/hyperlink" Target="http://link.zhihu.com/?target=https%3A//kairosdb.github.io/" TargetMode="External"/><Relationship Id="rId3" Type="http://schemas.openxmlformats.org/officeDocument/2006/relationships/hyperlink" Target="http://link.zhihu.com/?target=http%3A//opentsdb.net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link.zhihu.com/?target=https%3A//github.com/influxdata/influxdb" TargetMode="External"/><Relationship Id="rId7" Type="http://schemas.openxmlformats.org/officeDocument/2006/relationships/hyperlink" Target="http://link.zhihu.com/?target=https%3A//github.com/spotify/heroic" TargetMode="External"/><Relationship Id="rId6" Type="http://schemas.openxmlformats.org/officeDocument/2006/relationships/hyperlink" Target="http://link.zhihu.com/?target=http%3A//blog.dongyueweb.com/%28https%3A//labs.spotify.com/2015/11/16/monitoring-at-spotify-the-story-so-far/%29" TargetMode="External"/><Relationship Id="rId5" Type="http://schemas.openxmlformats.org/officeDocument/2006/relationships/hyperlink" Target="http://link.zhihu.com/?target=http%3A//opentsdb.net/docs/build/html/new.html" TargetMode="External"/><Relationship Id="rId4" Type="http://schemas.openxmlformats.org/officeDocument/2006/relationships/hyperlink" Target="http://link.zhihu.com/?target=https%3A//kairosdb.github.io/" TargetMode="External"/><Relationship Id="rId3" Type="http://schemas.openxmlformats.org/officeDocument/2006/relationships/hyperlink" Target="http://link.zhihu.com/?target=http%3A//opentsdb.net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link.zhihu.com/?target=https%3A//github.com/influxdata/influxdb" TargetMode="External"/><Relationship Id="rId7" Type="http://schemas.openxmlformats.org/officeDocument/2006/relationships/hyperlink" Target="http://link.zhihu.com/?target=https%3A//github.com/spotify/heroic" TargetMode="External"/><Relationship Id="rId6" Type="http://schemas.openxmlformats.org/officeDocument/2006/relationships/hyperlink" Target="http://link.zhihu.com/?target=http%3A//blog.dongyueweb.com/%28https%3A//labs.spotify.com/2015/11/16/monitoring-at-spotify-the-story-so-far/%29" TargetMode="External"/><Relationship Id="rId5" Type="http://schemas.openxmlformats.org/officeDocument/2006/relationships/hyperlink" Target="http://link.zhihu.com/?target=http%3A//opentsdb.net/docs/build/html/new.html" TargetMode="External"/><Relationship Id="rId4" Type="http://schemas.openxmlformats.org/officeDocument/2006/relationships/hyperlink" Target="http://link.zhihu.com/?target=https%3A//kairosdb.github.io/" TargetMode="External"/><Relationship Id="rId3" Type="http://schemas.openxmlformats.org/officeDocument/2006/relationships/hyperlink" Target="http://link.zhihu.com/?target=http%3A//opentsdb.net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link.zhihu.com/?target=https%3A//github.com/influxdata/influxdb" TargetMode="External"/><Relationship Id="rId7" Type="http://schemas.openxmlformats.org/officeDocument/2006/relationships/hyperlink" Target="http://link.zhihu.com/?target=https%3A//github.com/spotify/heroic" TargetMode="External"/><Relationship Id="rId6" Type="http://schemas.openxmlformats.org/officeDocument/2006/relationships/hyperlink" Target="http://link.zhihu.com/?target=http%3A//blog.dongyueweb.com/%28https%3A//labs.spotify.com/2015/11/16/monitoring-at-spotify-the-story-so-far/%29" TargetMode="External"/><Relationship Id="rId5" Type="http://schemas.openxmlformats.org/officeDocument/2006/relationships/hyperlink" Target="http://link.zhihu.com/?target=http%3A//opentsdb.net/docs/build/html/new.html" TargetMode="External"/><Relationship Id="rId4" Type="http://schemas.openxmlformats.org/officeDocument/2006/relationships/hyperlink" Target="http://link.zhihu.com/?target=https%3A//kairosdb.github.io/" TargetMode="External"/><Relationship Id="rId3" Type="http://schemas.openxmlformats.org/officeDocument/2006/relationships/hyperlink" Target="http://link.zhihu.com/?target=http%3A//opentsdb.net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link.zhihu.com/?target=https%3A//github.com/influxdata/influxdb" TargetMode="External"/><Relationship Id="rId7" Type="http://schemas.openxmlformats.org/officeDocument/2006/relationships/hyperlink" Target="http://link.zhihu.com/?target=https%3A//github.com/spotify/heroic" TargetMode="External"/><Relationship Id="rId6" Type="http://schemas.openxmlformats.org/officeDocument/2006/relationships/hyperlink" Target="http://link.zhihu.com/?target=http%3A//blog.dongyueweb.com/%28https%3A//labs.spotify.com/2015/11/16/monitoring-at-spotify-the-story-so-far/%29" TargetMode="External"/><Relationship Id="rId5" Type="http://schemas.openxmlformats.org/officeDocument/2006/relationships/hyperlink" Target="http://link.zhihu.com/?target=http%3A//opentsdb.net/docs/build/html/new.html" TargetMode="External"/><Relationship Id="rId4" Type="http://schemas.openxmlformats.org/officeDocument/2006/relationships/hyperlink" Target="http://link.zhihu.com/?target=https%3A//kairosdb.github.io/" TargetMode="External"/><Relationship Id="rId3" Type="http://schemas.openxmlformats.org/officeDocument/2006/relationships/hyperlink" Target="http://link.zhihu.com/?target=http%3A//opentsdb.net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ink.zhihu.com/?target=https%3A//github.com/influxdata/influxdb" TargetMode="External"/><Relationship Id="rId7" Type="http://schemas.openxmlformats.org/officeDocument/2006/relationships/hyperlink" Target="http://link.zhihu.com/?target=https%3A//github.com/spotify/heroic" TargetMode="External"/><Relationship Id="rId6" Type="http://schemas.openxmlformats.org/officeDocument/2006/relationships/hyperlink" Target="http://link.zhihu.com/?target=http%3A//blog.dongyueweb.com/%28https%3A//labs.spotify.com/2015/11/16/monitoring-at-spotify-the-story-so-far/%29" TargetMode="External"/><Relationship Id="rId5" Type="http://schemas.openxmlformats.org/officeDocument/2006/relationships/hyperlink" Target="http://link.zhihu.com/?target=http%3A//opentsdb.net/docs/build/html/new.html" TargetMode="External"/><Relationship Id="rId4" Type="http://schemas.openxmlformats.org/officeDocument/2006/relationships/hyperlink" Target="http://link.zhihu.com/?target=https%3A//kairosdb.github.io/" TargetMode="External"/><Relationship Id="rId3" Type="http://schemas.openxmlformats.org/officeDocument/2006/relationships/hyperlink" Target="http://link.zhihu.com/?target=http%3A//opentsdb.net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link.zhihu.com/?target=https%3A//github.com/influxdata/influxdb" TargetMode="External"/><Relationship Id="rId7" Type="http://schemas.openxmlformats.org/officeDocument/2006/relationships/hyperlink" Target="http://link.zhihu.com/?target=https%3A//github.com/spotify/heroic" TargetMode="External"/><Relationship Id="rId6" Type="http://schemas.openxmlformats.org/officeDocument/2006/relationships/hyperlink" Target="http://link.zhihu.com/?target=http%3A//blog.dongyueweb.com/%28https%3A//labs.spotify.com/2015/11/16/monitoring-at-spotify-the-story-so-far/%29" TargetMode="External"/><Relationship Id="rId5" Type="http://schemas.openxmlformats.org/officeDocument/2006/relationships/hyperlink" Target="http://link.zhihu.com/?target=http%3A//opentsdb.net/docs/build/html/new.html" TargetMode="External"/><Relationship Id="rId4" Type="http://schemas.openxmlformats.org/officeDocument/2006/relationships/hyperlink" Target="http://link.zhihu.com/?target=https%3A//kairosdb.github.io/" TargetMode="External"/><Relationship Id="rId3" Type="http://schemas.openxmlformats.org/officeDocument/2006/relationships/hyperlink" Target="http://link.zhihu.com/?target=http%3A//opentsdb.net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link.zhihu.com/?target=https%3A//github.com/influxdata/influxdb" TargetMode="External"/><Relationship Id="rId7" Type="http://schemas.openxmlformats.org/officeDocument/2006/relationships/hyperlink" Target="http://link.zhihu.com/?target=https%3A//github.com/spotify/heroic" TargetMode="External"/><Relationship Id="rId6" Type="http://schemas.openxmlformats.org/officeDocument/2006/relationships/hyperlink" Target="http://link.zhihu.com/?target=http%3A//blog.dongyueweb.com/%28https%3A//labs.spotify.com/2015/11/16/monitoring-at-spotify-the-story-so-far/%29" TargetMode="External"/><Relationship Id="rId5" Type="http://schemas.openxmlformats.org/officeDocument/2006/relationships/hyperlink" Target="http://link.zhihu.com/?target=http%3A//opentsdb.net/docs/build/html/new.html" TargetMode="External"/><Relationship Id="rId4" Type="http://schemas.openxmlformats.org/officeDocument/2006/relationships/hyperlink" Target="http://link.zhihu.com/?target=https%3A//kairosdb.github.io/" TargetMode="External"/><Relationship Id="rId3" Type="http://schemas.openxmlformats.org/officeDocument/2006/relationships/hyperlink" Target="http://link.zhihu.com/?target=http%3A//opentsdb.net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link.zhihu.com/?target=https%3A//github.com/influxdata/influxdb" TargetMode="External"/><Relationship Id="rId7" Type="http://schemas.openxmlformats.org/officeDocument/2006/relationships/hyperlink" Target="http://link.zhihu.com/?target=https%3A//github.com/spotify/heroic" TargetMode="External"/><Relationship Id="rId6" Type="http://schemas.openxmlformats.org/officeDocument/2006/relationships/hyperlink" Target="http://link.zhihu.com/?target=http%3A//blog.dongyueweb.com/%28https%3A//labs.spotify.com/2015/11/16/monitoring-at-spotify-the-story-so-far/%29" TargetMode="External"/><Relationship Id="rId5" Type="http://schemas.openxmlformats.org/officeDocument/2006/relationships/hyperlink" Target="http://link.zhihu.com/?target=http%3A//opentsdb.net/docs/build/html/new.html" TargetMode="External"/><Relationship Id="rId4" Type="http://schemas.openxmlformats.org/officeDocument/2006/relationships/hyperlink" Target="http://link.zhihu.com/?target=https%3A//kairosdb.github.io/" TargetMode="External"/><Relationship Id="rId3" Type="http://schemas.openxmlformats.org/officeDocument/2006/relationships/hyperlink" Target="http://link.zhihu.com/?target=http%3A//opentsdb.net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link.zhihu.com/?target=https%3A//github.com/influxdata/influxdb" TargetMode="External"/><Relationship Id="rId7" Type="http://schemas.openxmlformats.org/officeDocument/2006/relationships/hyperlink" Target="http://link.zhihu.com/?target=https%3A//github.com/spotify/heroic" TargetMode="External"/><Relationship Id="rId6" Type="http://schemas.openxmlformats.org/officeDocument/2006/relationships/hyperlink" Target="http://link.zhihu.com/?target=http%3A//blog.dongyueweb.com/%28https%3A//labs.spotify.com/2015/11/16/monitoring-at-spotify-the-story-so-far/%29" TargetMode="External"/><Relationship Id="rId5" Type="http://schemas.openxmlformats.org/officeDocument/2006/relationships/hyperlink" Target="http://link.zhihu.com/?target=http%3A//opentsdb.net/docs/build/html/new.html" TargetMode="External"/><Relationship Id="rId4" Type="http://schemas.openxmlformats.org/officeDocument/2006/relationships/hyperlink" Target="http://link.zhihu.com/?target=https%3A//kairosdb.github.io/" TargetMode="External"/><Relationship Id="rId3" Type="http://schemas.openxmlformats.org/officeDocument/2006/relationships/hyperlink" Target="http://link.zhihu.com/?target=http%3A//opentsdb.net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link.zhihu.com/?target=https%3A//github.com/influxdata/influxdb" TargetMode="External"/><Relationship Id="rId7" Type="http://schemas.openxmlformats.org/officeDocument/2006/relationships/hyperlink" Target="http://link.zhihu.com/?target=https%3A//github.com/spotify/heroic" TargetMode="External"/><Relationship Id="rId6" Type="http://schemas.openxmlformats.org/officeDocument/2006/relationships/hyperlink" Target="http://link.zhihu.com/?target=http%3A//blog.dongyueweb.com/%28https%3A//labs.spotify.com/2015/11/16/monitoring-at-spotify-the-story-so-far/%29" TargetMode="External"/><Relationship Id="rId5" Type="http://schemas.openxmlformats.org/officeDocument/2006/relationships/hyperlink" Target="http://link.zhihu.com/?target=http%3A//opentsdb.net/docs/build/html/new.html" TargetMode="External"/><Relationship Id="rId4" Type="http://schemas.openxmlformats.org/officeDocument/2006/relationships/hyperlink" Target="http://link.zhihu.com/?target=https%3A//kairosdb.github.io/" TargetMode="External"/><Relationship Id="rId3" Type="http://schemas.openxmlformats.org/officeDocument/2006/relationships/hyperlink" Target="http://link.zhihu.com/?target=http%3A//opentsdb.net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link.zhihu.com/?target=https%3A//github.com/influxdata/influxdb" TargetMode="External"/><Relationship Id="rId7" Type="http://schemas.openxmlformats.org/officeDocument/2006/relationships/hyperlink" Target="http://link.zhihu.com/?target=https%3A//github.com/spotify/heroic" TargetMode="External"/><Relationship Id="rId6" Type="http://schemas.openxmlformats.org/officeDocument/2006/relationships/hyperlink" Target="http://link.zhihu.com/?target=http%3A//blog.dongyueweb.com/%28https%3A//labs.spotify.com/2015/11/16/monitoring-at-spotify-the-story-so-far/%29" TargetMode="External"/><Relationship Id="rId5" Type="http://schemas.openxmlformats.org/officeDocument/2006/relationships/hyperlink" Target="http://link.zhihu.com/?target=http%3A//opentsdb.net/docs/build/html/new.html" TargetMode="External"/><Relationship Id="rId4" Type="http://schemas.openxmlformats.org/officeDocument/2006/relationships/hyperlink" Target="http://link.zhihu.com/?target=https%3A//kairosdb.github.io/" TargetMode="External"/><Relationship Id="rId3" Type="http://schemas.openxmlformats.org/officeDocument/2006/relationships/hyperlink" Target="http://link.zhihu.com/?target=http%3A//opentsdb.net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link.zhihu.com/?target=https%3A//github.com/influxdata/influxdb" TargetMode="External"/><Relationship Id="rId7" Type="http://schemas.openxmlformats.org/officeDocument/2006/relationships/hyperlink" Target="http://link.zhihu.com/?target=https%3A//github.com/spotify/heroic" TargetMode="External"/><Relationship Id="rId6" Type="http://schemas.openxmlformats.org/officeDocument/2006/relationships/hyperlink" Target="http://link.zhihu.com/?target=http%3A//blog.dongyueweb.com/%28https%3A//labs.spotify.com/2015/11/16/monitoring-at-spotify-the-story-so-far/%29" TargetMode="External"/><Relationship Id="rId5" Type="http://schemas.openxmlformats.org/officeDocument/2006/relationships/hyperlink" Target="http://link.zhihu.com/?target=http%3A//opentsdb.net/docs/build/html/new.html" TargetMode="External"/><Relationship Id="rId4" Type="http://schemas.openxmlformats.org/officeDocument/2006/relationships/hyperlink" Target="http://link.zhihu.com/?target=https%3A//kairosdb.github.io/" TargetMode="External"/><Relationship Id="rId3" Type="http://schemas.openxmlformats.org/officeDocument/2006/relationships/hyperlink" Target="http://link.zhihu.com/?target=http%3A//opentsdb.net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link.zhihu.com/?target=https%3A//github.com/influxdata/influxdb" TargetMode="External"/><Relationship Id="rId7" Type="http://schemas.openxmlformats.org/officeDocument/2006/relationships/hyperlink" Target="http://link.zhihu.com/?target=https%3A//github.com/spotify/heroic" TargetMode="External"/><Relationship Id="rId6" Type="http://schemas.openxmlformats.org/officeDocument/2006/relationships/hyperlink" Target="http://link.zhihu.com/?target=http%3A//blog.dongyueweb.com/%28https%3A//labs.spotify.com/2015/11/16/monitoring-at-spotify-the-story-so-far/%29" TargetMode="External"/><Relationship Id="rId5" Type="http://schemas.openxmlformats.org/officeDocument/2006/relationships/hyperlink" Target="http://link.zhihu.com/?target=http%3A//opentsdb.net/docs/build/html/new.html" TargetMode="External"/><Relationship Id="rId4" Type="http://schemas.openxmlformats.org/officeDocument/2006/relationships/hyperlink" Target="http://link.zhihu.com/?target=https%3A//kairosdb.github.io/" TargetMode="External"/><Relationship Id="rId3" Type="http://schemas.openxmlformats.org/officeDocument/2006/relationships/hyperlink" Target="http://link.zhihu.com/?target=http%3A//opentsdb.net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link.zhihu.com/?target=https%3A//github.com/influxdata/influxdb" TargetMode="External"/><Relationship Id="rId7" Type="http://schemas.openxmlformats.org/officeDocument/2006/relationships/hyperlink" Target="http://link.zhihu.com/?target=https%3A//github.com/spotify/heroic" TargetMode="External"/><Relationship Id="rId6" Type="http://schemas.openxmlformats.org/officeDocument/2006/relationships/hyperlink" Target="http://link.zhihu.com/?target=http%3A//blog.dongyueweb.com/%28https%3A//labs.spotify.com/2015/11/16/monitoring-at-spotify-the-story-so-far/%29" TargetMode="External"/><Relationship Id="rId5" Type="http://schemas.openxmlformats.org/officeDocument/2006/relationships/hyperlink" Target="http://link.zhihu.com/?target=http%3A//opentsdb.net/docs/build/html/new.html" TargetMode="External"/><Relationship Id="rId4" Type="http://schemas.openxmlformats.org/officeDocument/2006/relationships/hyperlink" Target="http://link.zhihu.com/?target=https%3A//kairosdb.github.io/" TargetMode="External"/><Relationship Id="rId3" Type="http://schemas.openxmlformats.org/officeDocument/2006/relationships/hyperlink" Target="http://link.zhihu.com/?target=http%3A//opentsdb.net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52E833-5B99-4EB9-9106-45F6E37052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hlinkClick r:id="rId3"/>
              </a:rPr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HBase </a:t>
            </a:r>
            <a:r>
              <a:rPr lang="zh-CN" altLang="en-US" dirty="0"/>
              <a:t>解决了水平扩展的问题</a:t>
            </a:r>
            <a:br>
              <a:rPr lang="zh-CN" altLang="en-US" dirty="0"/>
            </a:br>
            <a:r>
              <a:rPr lang="en-US" altLang="zh-CN" dirty="0" err="1">
                <a:hlinkClick r:id="rId4"/>
              </a:rPr>
              <a:t>KairosDB</a:t>
            </a:r>
            <a:r>
              <a:rPr lang="en-US" altLang="zh-CN" dirty="0"/>
              <a:t> </a:t>
            </a:r>
            <a:r>
              <a:rPr lang="zh-CN" altLang="en-US" dirty="0"/>
              <a:t>最初是基于</a:t>
            </a:r>
            <a:r>
              <a:rPr lang="en-US" altLang="zh-CN" dirty="0" err="1"/>
              <a:t>OpenTSDB</a:t>
            </a:r>
            <a:r>
              <a:rPr lang="zh-CN" altLang="en-US" dirty="0"/>
              <a:t>修改的，但是作者认为兼容</a:t>
            </a:r>
            <a:r>
              <a:rPr lang="en-US" altLang="zh-CN" dirty="0"/>
              <a:t>HBase</a:t>
            </a:r>
            <a:r>
              <a:rPr lang="zh-CN" altLang="en-US" dirty="0"/>
              <a:t>导致他们不能使用很多 </a:t>
            </a:r>
            <a:r>
              <a:rPr lang="en-US" altLang="zh-CN" dirty="0"/>
              <a:t>Cassandra </a:t>
            </a:r>
            <a:r>
              <a:rPr lang="zh-CN" altLang="en-US" dirty="0"/>
              <a:t>独有的特性， 于是就抛弃了</a:t>
            </a:r>
            <a:r>
              <a:rPr lang="en-US" altLang="zh-CN" dirty="0"/>
              <a:t>HBase</a:t>
            </a:r>
            <a:r>
              <a:rPr lang="zh-CN" altLang="en-US" dirty="0"/>
              <a:t>仅支持</a:t>
            </a:r>
            <a:r>
              <a:rPr lang="en-US" altLang="zh-CN" dirty="0"/>
              <a:t>Cassandra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>
                <a:hlinkClick r:id="rId5"/>
              </a:rPr>
              <a:t>新发布的</a:t>
            </a:r>
            <a:r>
              <a:rPr lang="zh-CN" altLang="en-US" dirty="0"/>
              <a:t> </a:t>
            </a:r>
            <a:r>
              <a:rPr lang="en-US" altLang="zh-CN" dirty="0" err="1"/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中也加入了对 </a:t>
            </a:r>
            <a:r>
              <a:rPr lang="en-US" altLang="zh-CN" dirty="0"/>
              <a:t>Cassandra </a:t>
            </a:r>
            <a:r>
              <a:rPr lang="zh-CN" altLang="en-US" dirty="0"/>
              <a:t>的支持。 故事还没完，</a:t>
            </a:r>
            <a:r>
              <a:rPr lang="en-US" altLang="zh-CN" dirty="0"/>
              <a:t>Spotify </a:t>
            </a:r>
            <a:r>
              <a:rPr lang="zh-CN" altLang="en-US" dirty="0"/>
              <a:t>的人本来想使用 </a:t>
            </a:r>
            <a:r>
              <a:rPr lang="en-US" altLang="zh-CN" dirty="0" err="1"/>
              <a:t>KairosDB</a:t>
            </a:r>
            <a:r>
              <a:rPr lang="zh-CN" altLang="en-US" dirty="0"/>
              <a:t>，但是觉得</a:t>
            </a:r>
            <a:r>
              <a:rPr lang="zh-CN" altLang="en-US" dirty="0">
                <a:hlinkClick r:id="rId6"/>
              </a:rPr>
              <a:t>项目发展方向不对以及性能太差</a:t>
            </a:r>
            <a:r>
              <a:rPr lang="zh-CN" altLang="en-US" dirty="0"/>
              <a:t>，就自己撸了一个 </a:t>
            </a:r>
            <a:r>
              <a:rPr lang="en-US" altLang="zh-CN" dirty="0">
                <a:hlinkClick r:id="rId7"/>
              </a:rPr>
              <a:t>Heroic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 err="1">
                <a:hlinkClick r:id="rId8"/>
              </a:rPr>
              <a:t>InfluxDB</a:t>
            </a:r>
            <a:r>
              <a:rPr lang="en-US" altLang="zh-CN" dirty="0"/>
              <a:t> </a:t>
            </a:r>
            <a:r>
              <a:rPr lang="zh-CN" altLang="en-US" dirty="0"/>
              <a:t>早期是完全开源的，后来为了维持公司运营，闭源了集群版本。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52E833-5B99-4EB9-9106-45F6E37052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hlinkClick r:id="rId3"/>
              </a:rPr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HBase </a:t>
            </a:r>
            <a:r>
              <a:rPr lang="zh-CN" altLang="en-US" dirty="0"/>
              <a:t>解决了水平扩展的问题</a:t>
            </a:r>
            <a:br>
              <a:rPr lang="zh-CN" altLang="en-US" dirty="0"/>
            </a:br>
            <a:r>
              <a:rPr lang="en-US" altLang="zh-CN" dirty="0" err="1">
                <a:hlinkClick r:id="rId4"/>
              </a:rPr>
              <a:t>KairosDB</a:t>
            </a:r>
            <a:r>
              <a:rPr lang="en-US" altLang="zh-CN" dirty="0"/>
              <a:t> </a:t>
            </a:r>
            <a:r>
              <a:rPr lang="zh-CN" altLang="en-US" dirty="0"/>
              <a:t>最初是基于</a:t>
            </a:r>
            <a:r>
              <a:rPr lang="en-US" altLang="zh-CN" dirty="0" err="1"/>
              <a:t>OpenTSDB</a:t>
            </a:r>
            <a:r>
              <a:rPr lang="zh-CN" altLang="en-US" dirty="0"/>
              <a:t>修改的，但是作者认为兼容</a:t>
            </a:r>
            <a:r>
              <a:rPr lang="en-US" altLang="zh-CN" dirty="0"/>
              <a:t>HBase</a:t>
            </a:r>
            <a:r>
              <a:rPr lang="zh-CN" altLang="en-US" dirty="0"/>
              <a:t>导致他们不能使用很多 </a:t>
            </a:r>
            <a:r>
              <a:rPr lang="en-US" altLang="zh-CN" dirty="0"/>
              <a:t>Cassandra </a:t>
            </a:r>
            <a:r>
              <a:rPr lang="zh-CN" altLang="en-US" dirty="0"/>
              <a:t>独有的特性， 于是就抛弃了</a:t>
            </a:r>
            <a:r>
              <a:rPr lang="en-US" altLang="zh-CN" dirty="0"/>
              <a:t>HBase</a:t>
            </a:r>
            <a:r>
              <a:rPr lang="zh-CN" altLang="en-US" dirty="0"/>
              <a:t>仅支持</a:t>
            </a:r>
            <a:r>
              <a:rPr lang="en-US" altLang="zh-CN" dirty="0"/>
              <a:t>Cassandra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>
                <a:hlinkClick r:id="rId5"/>
              </a:rPr>
              <a:t>新发布的</a:t>
            </a:r>
            <a:r>
              <a:rPr lang="zh-CN" altLang="en-US" dirty="0"/>
              <a:t> </a:t>
            </a:r>
            <a:r>
              <a:rPr lang="en-US" altLang="zh-CN" dirty="0" err="1"/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中也加入了对 </a:t>
            </a:r>
            <a:r>
              <a:rPr lang="en-US" altLang="zh-CN" dirty="0"/>
              <a:t>Cassandra </a:t>
            </a:r>
            <a:r>
              <a:rPr lang="zh-CN" altLang="en-US" dirty="0"/>
              <a:t>的支持。 故事还没完，</a:t>
            </a:r>
            <a:r>
              <a:rPr lang="en-US" altLang="zh-CN" dirty="0"/>
              <a:t>Spotify </a:t>
            </a:r>
            <a:r>
              <a:rPr lang="zh-CN" altLang="en-US" dirty="0"/>
              <a:t>的人本来想使用 </a:t>
            </a:r>
            <a:r>
              <a:rPr lang="en-US" altLang="zh-CN" dirty="0" err="1"/>
              <a:t>KairosDB</a:t>
            </a:r>
            <a:r>
              <a:rPr lang="zh-CN" altLang="en-US" dirty="0"/>
              <a:t>，但是觉得</a:t>
            </a:r>
            <a:r>
              <a:rPr lang="zh-CN" altLang="en-US" dirty="0">
                <a:hlinkClick r:id="rId6"/>
              </a:rPr>
              <a:t>项目发展方向不对以及性能太差</a:t>
            </a:r>
            <a:r>
              <a:rPr lang="zh-CN" altLang="en-US" dirty="0"/>
              <a:t>，就自己撸了一个 </a:t>
            </a:r>
            <a:r>
              <a:rPr lang="en-US" altLang="zh-CN" dirty="0">
                <a:hlinkClick r:id="rId7"/>
              </a:rPr>
              <a:t>Heroic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 err="1">
                <a:hlinkClick r:id="rId8"/>
              </a:rPr>
              <a:t>InfluxDB</a:t>
            </a:r>
            <a:r>
              <a:rPr lang="en-US" altLang="zh-CN" dirty="0"/>
              <a:t> </a:t>
            </a:r>
            <a:r>
              <a:rPr lang="zh-CN" altLang="en-US" dirty="0"/>
              <a:t>早期是完全开源的，后来为了维持公司运营，闭源了集群版本。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52E833-5B99-4EB9-9106-45F6E37052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hlinkClick r:id="rId3"/>
              </a:rPr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HBase </a:t>
            </a:r>
            <a:r>
              <a:rPr lang="zh-CN" altLang="en-US" dirty="0"/>
              <a:t>解决了水平扩展的问题</a:t>
            </a:r>
            <a:br>
              <a:rPr lang="zh-CN" altLang="en-US" dirty="0"/>
            </a:br>
            <a:r>
              <a:rPr lang="en-US" altLang="zh-CN" dirty="0" err="1">
                <a:hlinkClick r:id="rId4"/>
              </a:rPr>
              <a:t>KairosDB</a:t>
            </a:r>
            <a:r>
              <a:rPr lang="en-US" altLang="zh-CN" dirty="0"/>
              <a:t> </a:t>
            </a:r>
            <a:r>
              <a:rPr lang="zh-CN" altLang="en-US" dirty="0"/>
              <a:t>最初是基于</a:t>
            </a:r>
            <a:r>
              <a:rPr lang="en-US" altLang="zh-CN" dirty="0" err="1"/>
              <a:t>OpenTSDB</a:t>
            </a:r>
            <a:r>
              <a:rPr lang="zh-CN" altLang="en-US" dirty="0"/>
              <a:t>修改的，但是作者认为兼容</a:t>
            </a:r>
            <a:r>
              <a:rPr lang="en-US" altLang="zh-CN" dirty="0"/>
              <a:t>HBase</a:t>
            </a:r>
            <a:r>
              <a:rPr lang="zh-CN" altLang="en-US" dirty="0"/>
              <a:t>导致他们不能使用很多 </a:t>
            </a:r>
            <a:r>
              <a:rPr lang="en-US" altLang="zh-CN" dirty="0"/>
              <a:t>Cassandra </a:t>
            </a:r>
            <a:r>
              <a:rPr lang="zh-CN" altLang="en-US" dirty="0"/>
              <a:t>独有的特性， 于是就抛弃了</a:t>
            </a:r>
            <a:r>
              <a:rPr lang="en-US" altLang="zh-CN" dirty="0"/>
              <a:t>HBase</a:t>
            </a:r>
            <a:r>
              <a:rPr lang="zh-CN" altLang="en-US" dirty="0"/>
              <a:t>仅支持</a:t>
            </a:r>
            <a:r>
              <a:rPr lang="en-US" altLang="zh-CN" dirty="0"/>
              <a:t>Cassandra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>
                <a:hlinkClick r:id="rId5"/>
              </a:rPr>
              <a:t>新发布的</a:t>
            </a:r>
            <a:r>
              <a:rPr lang="zh-CN" altLang="en-US" dirty="0"/>
              <a:t> </a:t>
            </a:r>
            <a:r>
              <a:rPr lang="en-US" altLang="zh-CN" dirty="0" err="1"/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中也加入了对 </a:t>
            </a:r>
            <a:r>
              <a:rPr lang="en-US" altLang="zh-CN" dirty="0"/>
              <a:t>Cassandra </a:t>
            </a:r>
            <a:r>
              <a:rPr lang="zh-CN" altLang="en-US" dirty="0"/>
              <a:t>的支持。 故事还没完，</a:t>
            </a:r>
            <a:r>
              <a:rPr lang="en-US" altLang="zh-CN" dirty="0"/>
              <a:t>Spotify </a:t>
            </a:r>
            <a:r>
              <a:rPr lang="zh-CN" altLang="en-US" dirty="0"/>
              <a:t>的人本来想使用 </a:t>
            </a:r>
            <a:r>
              <a:rPr lang="en-US" altLang="zh-CN" dirty="0" err="1"/>
              <a:t>KairosDB</a:t>
            </a:r>
            <a:r>
              <a:rPr lang="zh-CN" altLang="en-US" dirty="0"/>
              <a:t>，但是觉得</a:t>
            </a:r>
            <a:r>
              <a:rPr lang="zh-CN" altLang="en-US" dirty="0">
                <a:hlinkClick r:id="rId6"/>
              </a:rPr>
              <a:t>项目发展方向不对以及性能太差</a:t>
            </a:r>
            <a:r>
              <a:rPr lang="zh-CN" altLang="en-US" dirty="0"/>
              <a:t>，就自己撸了一个 </a:t>
            </a:r>
            <a:r>
              <a:rPr lang="en-US" altLang="zh-CN" dirty="0">
                <a:hlinkClick r:id="rId7"/>
              </a:rPr>
              <a:t>Heroic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 err="1">
                <a:hlinkClick r:id="rId8"/>
              </a:rPr>
              <a:t>InfluxDB</a:t>
            </a:r>
            <a:r>
              <a:rPr lang="en-US" altLang="zh-CN" dirty="0"/>
              <a:t> </a:t>
            </a:r>
            <a:r>
              <a:rPr lang="zh-CN" altLang="en-US" dirty="0"/>
              <a:t>早期是完全开源的，后来为了维持公司运营，闭源了集群版本。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52E833-5B99-4EB9-9106-45F6E37052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hlinkClick r:id="rId3"/>
              </a:rPr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HBase </a:t>
            </a:r>
            <a:r>
              <a:rPr lang="zh-CN" altLang="en-US" dirty="0"/>
              <a:t>解决了水平扩展的问题</a:t>
            </a:r>
            <a:br>
              <a:rPr lang="zh-CN" altLang="en-US" dirty="0"/>
            </a:br>
            <a:r>
              <a:rPr lang="en-US" altLang="zh-CN" dirty="0" err="1">
                <a:hlinkClick r:id="rId4"/>
              </a:rPr>
              <a:t>KairosDB</a:t>
            </a:r>
            <a:r>
              <a:rPr lang="en-US" altLang="zh-CN" dirty="0"/>
              <a:t> </a:t>
            </a:r>
            <a:r>
              <a:rPr lang="zh-CN" altLang="en-US" dirty="0"/>
              <a:t>最初是基于</a:t>
            </a:r>
            <a:r>
              <a:rPr lang="en-US" altLang="zh-CN" dirty="0" err="1"/>
              <a:t>OpenTSDB</a:t>
            </a:r>
            <a:r>
              <a:rPr lang="zh-CN" altLang="en-US" dirty="0"/>
              <a:t>修改的，但是作者认为兼容</a:t>
            </a:r>
            <a:r>
              <a:rPr lang="en-US" altLang="zh-CN" dirty="0"/>
              <a:t>HBase</a:t>
            </a:r>
            <a:r>
              <a:rPr lang="zh-CN" altLang="en-US" dirty="0"/>
              <a:t>导致他们不能使用很多 </a:t>
            </a:r>
            <a:r>
              <a:rPr lang="en-US" altLang="zh-CN" dirty="0"/>
              <a:t>Cassandra </a:t>
            </a:r>
            <a:r>
              <a:rPr lang="zh-CN" altLang="en-US" dirty="0"/>
              <a:t>独有的特性， 于是就抛弃了</a:t>
            </a:r>
            <a:r>
              <a:rPr lang="en-US" altLang="zh-CN" dirty="0"/>
              <a:t>HBase</a:t>
            </a:r>
            <a:r>
              <a:rPr lang="zh-CN" altLang="en-US" dirty="0"/>
              <a:t>仅支持</a:t>
            </a:r>
            <a:r>
              <a:rPr lang="en-US" altLang="zh-CN" dirty="0"/>
              <a:t>Cassandra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>
                <a:hlinkClick r:id="rId5"/>
              </a:rPr>
              <a:t>新发布的</a:t>
            </a:r>
            <a:r>
              <a:rPr lang="zh-CN" altLang="en-US" dirty="0"/>
              <a:t> </a:t>
            </a:r>
            <a:r>
              <a:rPr lang="en-US" altLang="zh-CN" dirty="0" err="1"/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中也加入了对 </a:t>
            </a:r>
            <a:r>
              <a:rPr lang="en-US" altLang="zh-CN" dirty="0"/>
              <a:t>Cassandra </a:t>
            </a:r>
            <a:r>
              <a:rPr lang="zh-CN" altLang="en-US" dirty="0"/>
              <a:t>的支持。 故事还没完，</a:t>
            </a:r>
            <a:r>
              <a:rPr lang="en-US" altLang="zh-CN" dirty="0"/>
              <a:t>Spotify </a:t>
            </a:r>
            <a:r>
              <a:rPr lang="zh-CN" altLang="en-US" dirty="0"/>
              <a:t>的人本来想使用 </a:t>
            </a:r>
            <a:r>
              <a:rPr lang="en-US" altLang="zh-CN" dirty="0" err="1"/>
              <a:t>KairosDB</a:t>
            </a:r>
            <a:r>
              <a:rPr lang="zh-CN" altLang="en-US" dirty="0"/>
              <a:t>，但是觉得</a:t>
            </a:r>
            <a:r>
              <a:rPr lang="zh-CN" altLang="en-US" dirty="0">
                <a:hlinkClick r:id="rId6"/>
              </a:rPr>
              <a:t>项目发展方向不对以及性能太差</a:t>
            </a:r>
            <a:r>
              <a:rPr lang="zh-CN" altLang="en-US" dirty="0"/>
              <a:t>，就自己撸了一个 </a:t>
            </a:r>
            <a:r>
              <a:rPr lang="en-US" altLang="zh-CN" dirty="0">
                <a:hlinkClick r:id="rId7"/>
              </a:rPr>
              <a:t>Heroic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 err="1">
                <a:hlinkClick r:id="rId8"/>
              </a:rPr>
              <a:t>InfluxDB</a:t>
            </a:r>
            <a:r>
              <a:rPr lang="en-US" altLang="zh-CN" dirty="0"/>
              <a:t> </a:t>
            </a:r>
            <a:r>
              <a:rPr lang="zh-CN" altLang="en-US" dirty="0"/>
              <a:t>早期是完全开源的，后来为了维持公司运营，闭源了集群版本。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52E833-5B99-4EB9-9106-45F6E37052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hlinkClick r:id="rId3"/>
              </a:rPr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HBase </a:t>
            </a:r>
            <a:r>
              <a:rPr lang="zh-CN" altLang="en-US" dirty="0"/>
              <a:t>解决了水平扩展的问题</a:t>
            </a:r>
            <a:br>
              <a:rPr lang="zh-CN" altLang="en-US" dirty="0"/>
            </a:br>
            <a:r>
              <a:rPr lang="en-US" altLang="zh-CN" dirty="0" err="1">
                <a:hlinkClick r:id="rId4"/>
              </a:rPr>
              <a:t>KairosDB</a:t>
            </a:r>
            <a:r>
              <a:rPr lang="en-US" altLang="zh-CN" dirty="0"/>
              <a:t> </a:t>
            </a:r>
            <a:r>
              <a:rPr lang="zh-CN" altLang="en-US" dirty="0"/>
              <a:t>最初是基于</a:t>
            </a:r>
            <a:r>
              <a:rPr lang="en-US" altLang="zh-CN" dirty="0" err="1"/>
              <a:t>OpenTSDB</a:t>
            </a:r>
            <a:r>
              <a:rPr lang="zh-CN" altLang="en-US" dirty="0"/>
              <a:t>修改的，但是作者认为兼容</a:t>
            </a:r>
            <a:r>
              <a:rPr lang="en-US" altLang="zh-CN" dirty="0"/>
              <a:t>HBase</a:t>
            </a:r>
            <a:r>
              <a:rPr lang="zh-CN" altLang="en-US" dirty="0"/>
              <a:t>导致他们不能使用很多 </a:t>
            </a:r>
            <a:r>
              <a:rPr lang="en-US" altLang="zh-CN" dirty="0"/>
              <a:t>Cassandra </a:t>
            </a:r>
            <a:r>
              <a:rPr lang="zh-CN" altLang="en-US" dirty="0"/>
              <a:t>独有的特性， 于是就抛弃了</a:t>
            </a:r>
            <a:r>
              <a:rPr lang="en-US" altLang="zh-CN" dirty="0"/>
              <a:t>HBase</a:t>
            </a:r>
            <a:r>
              <a:rPr lang="zh-CN" altLang="en-US" dirty="0"/>
              <a:t>仅支持</a:t>
            </a:r>
            <a:r>
              <a:rPr lang="en-US" altLang="zh-CN" dirty="0"/>
              <a:t>Cassandra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>
                <a:hlinkClick r:id="rId5"/>
              </a:rPr>
              <a:t>新发布的</a:t>
            </a:r>
            <a:r>
              <a:rPr lang="zh-CN" altLang="en-US" dirty="0"/>
              <a:t> </a:t>
            </a:r>
            <a:r>
              <a:rPr lang="en-US" altLang="zh-CN" dirty="0" err="1"/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中也加入了对 </a:t>
            </a:r>
            <a:r>
              <a:rPr lang="en-US" altLang="zh-CN" dirty="0"/>
              <a:t>Cassandra </a:t>
            </a:r>
            <a:r>
              <a:rPr lang="zh-CN" altLang="en-US" dirty="0"/>
              <a:t>的支持。 故事还没完，</a:t>
            </a:r>
            <a:r>
              <a:rPr lang="en-US" altLang="zh-CN" dirty="0"/>
              <a:t>Spotify </a:t>
            </a:r>
            <a:r>
              <a:rPr lang="zh-CN" altLang="en-US" dirty="0"/>
              <a:t>的人本来想使用 </a:t>
            </a:r>
            <a:r>
              <a:rPr lang="en-US" altLang="zh-CN" dirty="0" err="1"/>
              <a:t>KairosDB</a:t>
            </a:r>
            <a:r>
              <a:rPr lang="zh-CN" altLang="en-US" dirty="0"/>
              <a:t>，但是觉得</a:t>
            </a:r>
            <a:r>
              <a:rPr lang="zh-CN" altLang="en-US" dirty="0">
                <a:hlinkClick r:id="rId6"/>
              </a:rPr>
              <a:t>项目发展方向不对以及性能太差</a:t>
            </a:r>
            <a:r>
              <a:rPr lang="zh-CN" altLang="en-US" dirty="0"/>
              <a:t>，就自己撸了一个 </a:t>
            </a:r>
            <a:r>
              <a:rPr lang="en-US" altLang="zh-CN" dirty="0">
                <a:hlinkClick r:id="rId7"/>
              </a:rPr>
              <a:t>Heroic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 err="1">
                <a:hlinkClick r:id="rId8"/>
              </a:rPr>
              <a:t>InfluxDB</a:t>
            </a:r>
            <a:r>
              <a:rPr lang="en-US" altLang="zh-CN" dirty="0"/>
              <a:t> </a:t>
            </a:r>
            <a:r>
              <a:rPr lang="zh-CN" altLang="en-US" dirty="0"/>
              <a:t>早期是完全开源的，后来为了维持公司运营，闭源了集群版本。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52E833-5B99-4EB9-9106-45F6E37052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hlinkClick r:id="rId3"/>
              </a:rPr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HBase </a:t>
            </a:r>
            <a:r>
              <a:rPr lang="zh-CN" altLang="en-US" dirty="0"/>
              <a:t>解决了水平扩展的问题</a:t>
            </a:r>
            <a:br>
              <a:rPr lang="zh-CN" altLang="en-US" dirty="0"/>
            </a:br>
            <a:r>
              <a:rPr lang="en-US" altLang="zh-CN" dirty="0" err="1">
                <a:hlinkClick r:id="rId4"/>
              </a:rPr>
              <a:t>KairosDB</a:t>
            </a:r>
            <a:r>
              <a:rPr lang="en-US" altLang="zh-CN" dirty="0"/>
              <a:t> </a:t>
            </a:r>
            <a:r>
              <a:rPr lang="zh-CN" altLang="en-US" dirty="0"/>
              <a:t>最初是基于</a:t>
            </a:r>
            <a:r>
              <a:rPr lang="en-US" altLang="zh-CN" dirty="0" err="1"/>
              <a:t>OpenTSDB</a:t>
            </a:r>
            <a:r>
              <a:rPr lang="zh-CN" altLang="en-US" dirty="0"/>
              <a:t>修改的，但是作者认为兼容</a:t>
            </a:r>
            <a:r>
              <a:rPr lang="en-US" altLang="zh-CN" dirty="0"/>
              <a:t>HBase</a:t>
            </a:r>
            <a:r>
              <a:rPr lang="zh-CN" altLang="en-US" dirty="0"/>
              <a:t>导致他们不能使用很多 </a:t>
            </a:r>
            <a:r>
              <a:rPr lang="en-US" altLang="zh-CN" dirty="0"/>
              <a:t>Cassandra </a:t>
            </a:r>
            <a:r>
              <a:rPr lang="zh-CN" altLang="en-US" dirty="0"/>
              <a:t>独有的特性， 于是就抛弃了</a:t>
            </a:r>
            <a:r>
              <a:rPr lang="en-US" altLang="zh-CN" dirty="0"/>
              <a:t>HBase</a:t>
            </a:r>
            <a:r>
              <a:rPr lang="zh-CN" altLang="en-US" dirty="0"/>
              <a:t>仅支持</a:t>
            </a:r>
            <a:r>
              <a:rPr lang="en-US" altLang="zh-CN" dirty="0"/>
              <a:t>Cassandra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>
                <a:hlinkClick r:id="rId5"/>
              </a:rPr>
              <a:t>新发布的</a:t>
            </a:r>
            <a:r>
              <a:rPr lang="zh-CN" altLang="en-US" dirty="0"/>
              <a:t> </a:t>
            </a:r>
            <a:r>
              <a:rPr lang="en-US" altLang="zh-CN" dirty="0" err="1"/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中也加入了对 </a:t>
            </a:r>
            <a:r>
              <a:rPr lang="en-US" altLang="zh-CN" dirty="0"/>
              <a:t>Cassandra </a:t>
            </a:r>
            <a:r>
              <a:rPr lang="zh-CN" altLang="en-US" dirty="0"/>
              <a:t>的支持。 故事还没完，</a:t>
            </a:r>
            <a:r>
              <a:rPr lang="en-US" altLang="zh-CN" dirty="0"/>
              <a:t>Spotify </a:t>
            </a:r>
            <a:r>
              <a:rPr lang="zh-CN" altLang="en-US" dirty="0"/>
              <a:t>的人本来想使用 </a:t>
            </a:r>
            <a:r>
              <a:rPr lang="en-US" altLang="zh-CN" dirty="0" err="1"/>
              <a:t>KairosDB</a:t>
            </a:r>
            <a:r>
              <a:rPr lang="zh-CN" altLang="en-US" dirty="0"/>
              <a:t>，但是觉得</a:t>
            </a:r>
            <a:r>
              <a:rPr lang="zh-CN" altLang="en-US" dirty="0">
                <a:hlinkClick r:id="rId6"/>
              </a:rPr>
              <a:t>项目发展方向不对以及性能太差</a:t>
            </a:r>
            <a:r>
              <a:rPr lang="zh-CN" altLang="en-US" dirty="0"/>
              <a:t>，就自己撸了一个 </a:t>
            </a:r>
            <a:r>
              <a:rPr lang="en-US" altLang="zh-CN" dirty="0">
                <a:hlinkClick r:id="rId7"/>
              </a:rPr>
              <a:t>Heroic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 err="1">
                <a:hlinkClick r:id="rId8"/>
              </a:rPr>
              <a:t>InfluxDB</a:t>
            </a:r>
            <a:r>
              <a:rPr lang="en-US" altLang="zh-CN" dirty="0"/>
              <a:t> </a:t>
            </a:r>
            <a:r>
              <a:rPr lang="zh-CN" altLang="en-US" dirty="0"/>
              <a:t>早期是完全开源的，后来为了维持公司运营，闭源了集群版本。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52E833-5B99-4EB9-9106-45F6E37052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hlinkClick r:id="rId3"/>
              </a:rPr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HBase </a:t>
            </a:r>
            <a:r>
              <a:rPr lang="zh-CN" altLang="en-US" dirty="0"/>
              <a:t>解决了水平扩展的问题</a:t>
            </a:r>
            <a:br>
              <a:rPr lang="zh-CN" altLang="en-US" dirty="0"/>
            </a:br>
            <a:r>
              <a:rPr lang="en-US" altLang="zh-CN" dirty="0" err="1">
                <a:hlinkClick r:id="rId4"/>
              </a:rPr>
              <a:t>KairosDB</a:t>
            </a:r>
            <a:r>
              <a:rPr lang="en-US" altLang="zh-CN" dirty="0"/>
              <a:t> </a:t>
            </a:r>
            <a:r>
              <a:rPr lang="zh-CN" altLang="en-US" dirty="0"/>
              <a:t>最初是基于</a:t>
            </a:r>
            <a:r>
              <a:rPr lang="en-US" altLang="zh-CN" dirty="0" err="1"/>
              <a:t>OpenTSDB</a:t>
            </a:r>
            <a:r>
              <a:rPr lang="zh-CN" altLang="en-US" dirty="0"/>
              <a:t>修改的，但是作者认为兼容</a:t>
            </a:r>
            <a:r>
              <a:rPr lang="en-US" altLang="zh-CN" dirty="0"/>
              <a:t>HBase</a:t>
            </a:r>
            <a:r>
              <a:rPr lang="zh-CN" altLang="en-US" dirty="0"/>
              <a:t>导致他们不能使用很多 </a:t>
            </a:r>
            <a:r>
              <a:rPr lang="en-US" altLang="zh-CN" dirty="0"/>
              <a:t>Cassandra </a:t>
            </a:r>
            <a:r>
              <a:rPr lang="zh-CN" altLang="en-US" dirty="0"/>
              <a:t>独有的特性， 于是就抛弃了</a:t>
            </a:r>
            <a:r>
              <a:rPr lang="en-US" altLang="zh-CN" dirty="0"/>
              <a:t>HBase</a:t>
            </a:r>
            <a:r>
              <a:rPr lang="zh-CN" altLang="en-US" dirty="0"/>
              <a:t>仅支持</a:t>
            </a:r>
            <a:r>
              <a:rPr lang="en-US" altLang="zh-CN" dirty="0"/>
              <a:t>Cassandra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>
                <a:hlinkClick r:id="rId5"/>
              </a:rPr>
              <a:t>新发布的</a:t>
            </a:r>
            <a:r>
              <a:rPr lang="zh-CN" altLang="en-US" dirty="0"/>
              <a:t> </a:t>
            </a:r>
            <a:r>
              <a:rPr lang="en-US" altLang="zh-CN" dirty="0" err="1"/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中也加入了对 </a:t>
            </a:r>
            <a:r>
              <a:rPr lang="en-US" altLang="zh-CN" dirty="0"/>
              <a:t>Cassandra </a:t>
            </a:r>
            <a:r>
              <a:rPr lang="zh-CN" altLang="en-US" dirty="0"/>
              <a:t>的支持。 故事还没完，</a:t>
            </a:r>
            <a:r>
              <a:rPr lang="en-US" altLang="zh-CN" dirty="0"/>
              <a:t>Spotify </a:t>
            </a:r>
            <a:r>
              <a:rPr lang="zh-CN" altLang="en-US" dirty="0"/>
              <a:t>的人本来想使用 </a:t>
            </a:r>
            <a:r>
              <a:rPr lang="en-US" altLang="zh-CN" dirty="0" err="1"/>
              <a:t>KairosDB</a:t>
            </a:r>
            <a:r>
              <a:rPr lang="zh-CN" altLang="en-US" dirty="0"/>
              <a:t>，但是觉得</a:t>
            </a:r>
            <a:r>
              <a:rPr lang="zh-CN" altLang="en-US" dirty="0">
                <a:hlinkClick r:id="rId6"/>
              </a:rPr>
              <a:t>项目发展方向不对以及性能太差</a:t>
            </a:r>
            <a:r>
              <a:rPr lang="zh-CN" altLang="en-US" dirty="0"/>
              <a:t>，就自己撸了一个 </a:t>
            </a:r>
            <a:r>
              <a:rPr lang="en-US" altLang="zh-CN" dirty="0">
                <a:hlinkClick r:id="rId7"/>
              </a:rPr>
              <a:t>Heroic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 err="1">
                <a:hlinkClick r:id="rId8"/>
              </a:rPr>
              <a:t>InfluxDB</a:t>
            </a:r>
            <a:r>
              <a:rPr lang="en-US" altLang="zh-CN" dirty="0"/>
              <a:t> </a:t>
            </a:r>
            <a:r>
              <a:rPr lang="zh-CN" altLang="en-US" dirty="0"/>
              <a:t>早期是完全开源的，后来为了维持公司运营，闭源了集群版本。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52E833-5B99-4EB9-9106-45F6E37052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hlinkClick r:id="rId3"/>
              </a:rPr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HBase </a:t>
            </a:r>
            <a:r>
              <a:rPr lang="zh-CN" altLang="en-US" dirty="0"/>
              <a:t>解决了水平扩展的问题</a:t>
            </a:r>
            <a:br>
              <a:rPr lang="zh-CN" altLang="en-US" dirty="0"/>
            </a:br>
            <a:r>
              <a:rPr lang="en-US" altLang="zh-CN" dirty="0" err="1">
                <a:hlinkClick r:id="rId4"/>
              </a:rPr>
              <a:t>KairosDB</a:t>
            </a:r>
            <a:r>
              <a:rPr lang="en-US" altLang="zh-CN" dirty="0"/>
              <a:t> </a:t>
            </a:r>
            <a:r>
              <a:rPr lang="zh-CN" altLang="en-US" dirty="0"/>
              <a:t>最初是基于</a:t>
            </a:r>
            <a:r>
              <a:rPr lang="en-US" altLang="zh-CN" dirty="0" err="1"/>
              <a:t>OpenTSDB</a:t>
            </a:r>
            <a:r>
              <a:rPr lang="zh-CN" altLang="en-US" dirty="0"/>
              <a:t>修改的，但是作者认为兼容</a:t>
            </a:r>
            <a:r>
              <a:rPr lang="en-US" altLang="zh-CN" dirty="0"/>
              <a:t>HBase</a:t>
            </a:r>
            <a:r>
              <a:rPr lang="zh-CN" altLang="en-US" dirty="0"/>
              <a:t>导致他们不能使用很多 </a:t>
            </a:r>
            <a:r>
              <a:rPr lang="en-US" altLang="zh-CN" dirty="0"/>
              <a:t>Cassandra </a:t>
            </a:r>
            <a:r>
              <a:rPr lang="zh-CN" altLang="en-US" dirty="0"/>
              <a:t>独有的特性， 于是就抛弃了</a:t>
            </a:r>
            <a:r>
              <a:rPr lang="en-US" altLang="zh-CN" dirty="0"/>
              <a:t>HBase</a:t>
            </a:r>
            <a:r>
              <a:rPr lang="zh-CN" altLang="en-US" dirty="0"/>
              <a:t>仅支持</a:t>
            </a:r>
            <a:r>
              <a:rPr lang="en-US" altLang="zh-CN" dirty="0"/>
              <a:t>Cassandra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>
                <a:hlinkClick r:id="rId5"/>
              </a:rPr>
              <a:t>新发布的</a:t>
            </a:r>
            <a:r>
              <a:rPr lang="zh-CN" altLang="en-US" dirty="0"/>
              <a:t> </a:t>
            </a:r>
            <a:r>
              <a:rPr lang="en-US" altLang="zh-CN" dirty="0" err="1"/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中也加入了对 </a:t>
            </a:r>
            <a:r>
              <a:rPr lang="en-US" altLang="zh-CN" dirty="0"/>
              <a:t>Cassandra </a:t>
            </a:r>
            <a:r>
              <a:rPr lang="zh-CN" altLang="en-US" dirty="0"/>
              <a:t>的支持。 故事还没完，</a:t>
            </a:r>
            <a:r>
              <a:rPr lang="en-US" altLang="zh-CN" dirty="0"/>
              <a:t>Spotify </a:t>
            </a:r>
            <a:r>
              <a:rPr lang="zh-CN" altLang="en-US" dirty="0"/>
              <a:t>的人本来想使用 </a:t>
            </a:r>
            <a:r>
              <a:rPr lang="en-US" altLang="zh-CN" dirty="0" err="1"/>
              <a:t>KairosDB</a:t>
            </a:r>
            <a:r>
              <a:rPr lang="zh-CN" altLang="en-US" dirty="0"/>
              <a:t>，但是觉得</a:t>
            </a:r>
            <a:r>
              <a:rPr lang="zh-CN" altLang="en-US" dirty="0">
                <a:hlinkClick r:id="rId6"/>
              </a:rPr>
              <a:t>项目发展方向不对以及性能太差</a:t>
            </a:r>
            <a:r>
              <a:rPr lang="zh-CN" altLang="en-US" dirty="0"/>
              <a:t>，就自己撸了一个 </a:t>
            </a:r>
            <a:r>
              <a:rPr lang="en-US" altLang="zh-CN" dirty="0">
                <a:hlinkClick r:id="rId7"/>
              </a:rPr>
              <a:t>Heroic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 err="1">
                <a:hlinkClick r:id="rId8"/>
              </a:rPr>
              <a:t>InfluxDB</a:t>
            </a:r>
            <a:r>
              <a:rPr lang="en-US" altLang="zh-CN" dirty="0"/>
              <a:t> </a:t>
            </a:r>
            <a:r>
              <a:rPr lang="zh-CN" altLang="en-US" dirty="0"/>
              <a:t>早期是完全开源的，后来为了维持公司运营，闭源了集群版本。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52E833-5B99-4EB9-9106-45F6E37052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hlinkClick r:id="rId3"/>
              </a:rPr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HBase </a:t>
            </a:r>
            <a:r>
              <a:rPr lang="zh-CN" altLang="en-US" dirty="0"/>
              <a:t>解决了水平扩展的问题</a:t>
            </a:r>
            <a:br>
              <a:rPr lang="zh-CN" altLang="en-US" dirty="0"/>
            </a:br>
            <a:r>
              <a:rPr lang="en-US" altLang="zh-CN" dirty="0" err="1">
                <a:hlinkClick r:id="rId4"/>
              </a:rPr>
              <a:t>KairosDB</a:t>
            </a:r>
            <a:r>
              <a:rPr lang="en-US" altLang="zh-CN" dirty="0"/>
              <a:t> </a:t>
            </a:r>
            <a:r>
              <a:rPr lang="zh-CN" altLang="en-US" dirty="0"/>
              <a:t>最初是基于</a:t>
            </a:r>
            <a:r>
              <a:rPr lang="en-US" altLang="zh-CN" dirty="0" err="1"/>
              <a:t>OpenTSDB</a:t>
            </a:r>
            <a:r>
              <a:rPr lang="zh-CN" altLang="en-US" dirty="0"/>
              <a:t>修改的，但是作者认为兼容</a:t>
            </a:r>
            <a:r>
              <a:rPr lang="en-US" altLang="zh-CN" dirty="0"/>
              <a:t>HBase</a:t>
            </a:r>
            <a:r>
              <a:rPr lang="zh-CN" altLang="en-US" dirty="0"/>
              <a:t>导致他们不能使用很多 </a:t>
            </a:r>
            <a:r>
              <a:rPr lang="en-US" altLang="zh-CN" dirty="0"/>
              <a:t>Cassandra </a:t>
            </a:r>
            <a:r>
              <a:rPr lang="zh-CN" altLang="en-US" dirty="0"/>
              <a:t>独有的特性， 于是就抛弃了</a:t>
            </a:r>
            <a:r>
              <a:rPr lang="en-US" altLang="zh-CN" dirty="0"/>
              <a:t>HBase</a:t>
            </a:r>
            <a:r>
              <a:rPr lang="zh-CN" altLang="en-US" dirty="0"/>
              <a:t>仅支持</a:t>
            </a:r>
            <a:r>
              <a:rPr lang="en-US" altLang="zh-CN" dirty="0"/>
              <a:t>Cassandra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>
                <a:hlinkClick r:id="rId5"/>
              </a:rPr>
              <a:t>新发布的</a:t>
            </a:r>
            <a:r>
              <a:rPr lang="zh-CN" altLang="en-US" dirty="0"/>
              <a:t> </a:t>
            </a:r>
            <a:r>
              <a:rPr lang="en-US" altLang="zh-CN" dirty="0" err="1"/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中也加入了对 </a:t>
            </a:r>
            <a:r>
              <a:rPr lang="en-US" altLang="zh-CN" dirty="0"/>
              <a:t>Cassandra </a:t>
            </a:r>
            <a:r>
              <a:rPr lang="zh-CN" altLang="en-US" dirty="0"/>
              <a:t>的支持。 故事还没完，</a:t>
            </a:r>
            <a:r>
              <a:rPr lang="en-US" altLang="zh-CN" dirty="0"/>
              <a:t>Spotify </a:t>
            </a:r>
            <a:r>
              <a:rPr lang="zh-CN" altLang="en-US" dirty="0"/>
              <a:t>的人本来想使用 </a:t>
            </a:r>
            <a:r>
              <a:rPr lang="en-US" altLang="zh-CN" dirty="0" err="1"/>
              <a:t>KairosDB</a:t>
            </a:r>
            <a:r>
              <a:rPr lang="zh-CN" altLang="en-US" dirty="0"/>
              <a:t>，但是觉得</a:t>
            </a:r>
            <a:r>
              <a:rPr lang="zh-CN" altLang="en-US" dirty="0">
                <a:hlinkClick r:id="rId6"/>
              </a:rPr>
              <a:t>项目发展方向不对以及性能太差</a:t>
            </a:r>
            <a:r>
              <a:rPr lang="zh-CN" altLang="en-US" dirty="0"/>
              <a:t>，就自己撸了一个 </a:t>
            </a:r>
            <a:r>
              <a:rPr lang="en-US" altLang="zh-CN" dirty="0">
                <a:hlinkClick r:id="rId7"/>
              </a:rPr>
              <a:t>Heroic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 err="1">
                <a:hlinkClick r:id="rId8"/>
              </a:rPr>
              <a:t>InfluxDB</a:t>
            </a:r>
            <a:r>
              <a:rPr lang="en-US" altLang="zh-CN" dirty="0"/>
              <a:t> </a:t>
            </a:r>
            <a:r>
              <a:rPr lang="zh-CN" altLang="en-US" dirty="0"/>
              <a:t>早期是完全开源的，后来为了维持公司运营，闭源了集群版本。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52E833-5B99-4EB9-9106-45F6E37052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52E833-5B99-4EB9-9106-45F6E37052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52E833-5B99-4EB9-9106-45F6E37052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hlinkClick r:id="rId3"/>
              </a:rPr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HBase </a:t>
            </a:r>
            <a:r>
              <a:rPr lang="zh-CN" altLang="en-US" dirty="0"/>
              <a:t>解决了水平扩展的问题</a:t>
            </a:r>
            <a:br>
              <a:rPr lang="zh-CN" altLang="en-US" dirty="0"/>
            </a:br>
            <a:r>
              <a:rPr lang="en-US" altLang="zh-CN" dirty="0" err="1">
                <a:hlinkClick r:id="rId4"/>
              </a:rPr>
              <a:t>KairosDB</a:t>
            </a:r>
            <a:r>
              <a:rPr lang="en-US" altLang="zh-CN" dirty="0"/>
              <a:t> </a:t>
            </a:r>
            <a:r>
              <a:rPr lang="zh-CN" altLang="en-US" dirty="0"/>
              <a:t>最初是基于</a:t>
            </a:r>
            <a:r>
              <a:rPr lang="en-US" altLang="zh-CN" dirty="0" err="1"/>
              <a:t>OpenTSDB</a:t>
            </a:r>
            <a:r>
              <a:rPr lang="zh-CN" altLang="en-US" dirty="0"/>
              <a:t>修改的，但是作者认为兼容</a:t>
            </a:r>
            <a:r>
              <a:rPr lang="en-US" altLang="zh-CN" dirty="0"/>
              <a:t>HBase</a:t>
            </a:r>
            <a:r>
              <a:rPr lang="zh-CN" altLang="en-US" dirty="0"/>
              <a:t>导致他们不能使用很多 </a:t>
            </a:r>
            <a:r>
              <a:rPr lang="en-US" altLang="zh-CN" dirty="0"/>
              <a:t>Cassandra </a:t>
            </a:r>
            <a:r>
              <a:rPr lang="zh-CN" altLang="en-US" dirty="0"/>
              <a:t>独有的特性， 于是就抛弃了</a:t>
            </a:r>
            <a:r>
              <a:rPr lang="en-US" altLang="zh-CN" dirty="0"/>
              <a:t>HBase</a:t>
            </a:r>
            <a:r>
              <a:rPr lang="zh-CN" altLang="en-US" dirty="0"/>
              <a:t>仅支持</a:t>
            </a:r>
            <a:r>
              <a:rPr lang="en-US" altLang="zh-CN" dirty="0"/>
              <a:t>Cassandra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>
                <a:hlinkClick r:id="rId5"/>
              </a:rPr>
              <a:t>新发布的</a:t>
            </a:r>
            <a:r>
              <a:rPr lang="zh-CN" altLang="en-US" dirty="0"/>
              <a:t> </a:t>
            </a:r>
            <a:r>
              <a:rPr lang="en-US" altLang="zh-CN" dirty="0" err="1"/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中也加入了对 </a:t>
            </a:r>
            <a:r>
              <a:rPr lang="en-US" altLang="zh-CN" dirty="0"/>
              <a:t>Cassandra </a:t>
            </a:r>
            <a:r>
              <a:rPr lang="zh-CN" altLang="en-US" dirty="0"/>
              <a:t>的支持。 故事还没完，</a:t>
            </a:r>
            <a:r>
              <a:rPr lang="en-US" altLang="zh-CN" dirty="0"/>
              <a:t>Spotify </a:t>
            </a:r>
            <a:r>
              <a:rPr lang="zh-CN" altLang="en-US" dirty="0"/>
              <a:t>的人本来想使用 </a:t>
            </a:r>
            <a:r>
              <a:rPr lang="en-US" altLang="zh-CN" dirty="0" err="1"/>
              <a:t>KairosDB</a:t>
            </a:r>
            <a:r>
              <a:rPr lang="zh-CN" altLang="en-US" dirty="0"/>
              <a:t>，但是觉得</a:t>
            </a:r>
            <a:r>
              <a:rPr lang="zh-CN" altLang="en-US" dirty="0">
                <a:hlinkClick r:id="rId6"/>
              </a:rPr>
              <a:t>项目发展方向不对以及性能太差</a:t>
            </a:r>
            <a:r>
              <a:rPr lang="zh-CN" altLang="en-US" dirty="0"/>
              <a:t>，就自己撸了一个 </a:t>
            </a:r>
            <a:r>
              <a:rPr lang="en-US" altLang="zh-CN" dirty="0">
                <a:hlinkClick r:id="rId7"/>
              </a:rPr>
              <a:t>Heroic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 err="1">
                <a:hlinkClick r:id="rId8"/>
              </a:rPr>
              <a:t>InfluxDB</a:t>
            </a:r>
            <a:r>
              <a:rPr lang="en-US" altLang="zh-CN" dirty="0"/>
              <a:t> </a:t>
            </a:r>
            <a:r>
              <a:rPr lang="zh-CN" altLang="en-US" dirty="0"/>
              <a:t>早期是完全开源的，后来为了维持公司运营，闭源了集群版本。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52E833-5B99-4EB9-9106-45F6E37052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hlinkClick r:id="rId3"/>
              </a:rPr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HBase </a:t>
            </a:r>
            <a:r>
              <a:rPr lang="zh-CN" altLang="en-US" dirty="0"/>
              <a:t>解决了水平扩展的问题</a:t>
            </a:r>
            <a:br>
              <a:rPr lang="zh-CN" altLang="en-US" dirty="0"/>
            </a:br>
            <a:r>
              <a:rPr lang="en-US" altLang="zh-CN" dirty="0" err="1">
                <a:hlinkClick r:id="rId4"/>
              </a:rPr>
              <a:t>KairosDB</a:t>
            </a:r>
            <a:r>
              <a:rPr lang="en-US" altLang="zh-CN" dirty="0"/>
              <a:t> </a:t>
            </a:r>
            <a:r>
              <a:rPr lang="zh-CN" altLang="en-US" dirty="0"/>
              <a:t>最初是基于</a:t>
            </a:r>
            <a:r>
              <a:rPr lang="en-US" altLang="zh-CN" dirty="0" err="1"/>
              <a:t>OpenTSDB</a:t>
            </a:r>
            <a:r>
              <a:rPr lang="zh-CN" altLang="en-US" dirty="0"/>
              <a:t>修改的，但是作者认为兼容</a:t>
            </a:r>
            <a:r>
              <a:rPr lang="en-US" altLang="zh-CN" dirty="0"/>
              <a:t>HBase</a:t>
            </a:r>
            <a:r>
              <a:rPr lang="zh-CN" altLang="en-US" dirty="0"/>
              <a:t>导致他们不能使用很多 </a:t>
            </a:r>
            <a:r>
              <a:rPr lang="en-US" altLang="zh-CN" dirty="0"/>
              <a:t>Cassandra </a:t>
            </a:r>
            <a:r>
              <a:rPr lang="zh-CN" altLang="en-US" dirty="0"/>
              <a:t>独有的特性， 于是就抛弃了</a:t>
            </a:r>
            <a:r>
              <a:rPr lang="en-US" altLang="zh-CN" dirty="0"/>
              <a:t>HBase</a:t>
            </a:r>
            <a:r>
              <a:rPr lang="zh-CN" altLang="en-US" dirty="0"/>
              <a:t>仅支持</a:t>
            </a:r>
            <a:r>
              <a:rPr lang="en-US" altLang="zh-CN" dirty="0"/>
              <a:t>Cassandra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>
                <a:hlinkClick r:id="rId5"/>
              </a:rPr>
              <a:t>新发布的</a:t>
            </a:r>
            <a:r>
              <a:rPr lang="zh-CN" altLang="en-US" dirty="0"/>
              <a:t> </a:t>
            </a:r>
            <a:r>
              <a:rPr lang="en-US" altLang="zh-CN" dirty="0" err="1"/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中也加入了对 </a:t>
            </a:r>
            <a:r>
              <a:rPr lang="en-US" altLang="zh-CN" dirty="0"/>
              <a:t>Cassandra </a:t>
            </a:r>
            <a:r>
              <a:rPr lang="zh-CN" altLang="en-US" dirty="0"/>
              <a:t>的支持。 故事还没完，</a:t>
            </a:r>
            <a:r>
              <a:rPr lang="en-US" altLang="zh-CN" dirty="0"/>
              <a:t>Spotify </a:t>
            </a:r>
            <a:r>
              <a:rPr lang="zh-CN" altLang="en-US" dirty="0"/>
              <a:t>的人本来想使用 </a:t>
            </a:r>
            <a:r>
              <a:rPr lang="en-US" altLang="zh-CN" dirty="0" err="1"/>
              <a:t>KairosDB</a:t>
            </a:r>
            <a:r>
              <a:rPr lang="zh-CN" altLang="en-US" dirty="0"/>
              <a:t>，但是觉得</a:t>
            </a:r>
            <a:r>
              <a:rPr lang="zh-CN" altLang="en-US" dirty="0">
                <a:hlinkClick r:id="rId6"/>
              </a:rPr>
              <a:t>项目发展方向不对以及性能太差</a:t>
            </a:r>
            <a:r>
              <a:rPr lang="zh-CN" altLang="en-US" dirty="0"/>
              <a:t>，就自己撸了一个 </a:t>
            </a:r>
            <a:r>
              <a:rPr lang="en-US" altLang="zh-CN" dirty="0">
                <a:hlinkClick r:id="rId7"/>
              </a:rPr>
              <a:t>Heroic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 err="1">
                <a:hlinkClick r:id="rId8"/>
              </a:rPr>
              <a:t>InfluxDB</a:t>
            </a:r>
            <a:r>
              <a:rPr lang="en-US" altLang="zh-CN" dirty="0"/>
              <a:t> </a:t>
            </a:r>
            <a:r>
              <a:rPr lang="zh-CN" altLang="en-US" dirty="0"/>
              <a:t>早期是完全开源的，后来为了维持公司运营，闭源了集群版本。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52E833-5B99-4EB9-9106-45F6E37052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hlinkClick r:id="rId3"/>
              </a:rPr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HBase </a:t>
            </a:r>
            <a:r>
              <a:rPr lang="zh-CN" altLang="en-US" dirty="0"/>
              <a:t>解决了水平扩展的问题</a:t>
            </a:r>
            <a:br>
              <a:rPr lang="zh-CN" altLang="en-US" dirty="0"/>
            </a:br>
            <a:r>
              <a:rPr lang="en-US" altLang="zh-CN" dirty="0" err="1">
                <a:hlinkClick r:id="rId4"/>
              </a:rPr>
              <a:t>KairosDB</a:t>
            </a:r>
            <a:r>
              <a:rPr lang="en-US" altLang="zh-CN" dirty="0"/>
              <a:t> </a:t>
            </a:r>
            <a:r>
              <a:rPr lang="zh-CN" altLang="en-US" dirty="0"/>
              <a:t>最初是基于</a:t>
            </a:r>
            <a:r>
              <a:rPr lang="en-US" altLang="zh-CN" dirty="0" err="1"/>
              <a:t>OpenTSDB</a:t>
            </a:r>
            <a:r>
              <a:rPr lang="zh-CN" altLang="en-US" dirty="0"/>
              <a:t>修改的，但是作者认为兼容</a:t>
            </a:r>
            <a:r>
              <a:rPr lang="en-US" altLang="zh-CN" dirty="0"/>
              <a:t>HBase</a:t>
            </a:r>
            <a:r>
              <a:rPr lang="zh-CN" altLang="en-US" dirty="0"/>
              <a:t>导致他们不能使用很多 </a:t>
            </a:r>
            <a:r>
              <a:rPr lang="en-US" altLang="zh-CN" dirty="0"/>
              <a:t>Cassandra </a:t>
            </a:r>
            <a:r>
              <a:rPr lang="zh-CN" altLang="en-US" dirty="0"/>
              <a:t>独有的特性， 于是就抛弃了</a:t>
            </a:r>
            <a:r>
              <a:rPr lang="en-US" altLang="zh-CN" dirty="0"/>
              <a:t>HBase</a:t>
            </a:r>
            <a:r>
              <a:rPr lang="zh-CN" altLang="en-US" dirty="0"/>
              <a:t>仅支持</a:t>
            </a:r>
            <a:r>
              <a:rPr lang="en-US" altLang="zh-CN" dirty="0"/>
              <a:t>Cassandra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>
                <a:hlinkClick r:id="rId5"/>
              </a:rPr>
              <a:t>新发布的</a:t>
            </a:r>
            <a:r>
              <a:rPr lang="zh-CN" altLang="en-US" dirty="0"/>
              <a:t> </a:t>
            </a:r>
            <a:r>
              <a:rPr lang="en-US" altLang="zh-CN" dirty="0" err="1"/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中也加入了对 </a:t>
            </a:r>
            <a:r>
              <a:rPr lang="en-US" altLang="zh-CN" dirty="0"/>
              <a:t>Cassandra </a:t>
            </a:r>
            <a:r>
              <a:rPr lang="zh-CN" altLang="en-US" dirty="0"/>
              <a:t>的支持。 故事还没完，</a:t>
            </a:r>
            <a:r>
              <a:rPr lang="en-US" altLang="zh-CN" dirty="0"/>
              <a:t>Spotify </a:t>
            </a:r>
            <a:r>
              <a:rPr lang="zh-CN" altLang="en-US" dirty="0"/>
              <a:t>的人本来想使用 </a:t>
            </a:r>
            <a:r>
              <a:rPr lang="en-US" altLang="zh-CN" dirty="0" err="1"/>
              <a:t>KairosDB</a:t>
            </a:r>
            <a:r>
              <a:rPr lang="zh-CN" altLang="en-US" dirty="0"/>
              <a:t>，但是觉得</a:t>
            </a:r>
            <a:r>
              <a:rPr lang="zh-CN" altLang="en-US" dirty="0">
                <a:hlinkClick r:id="rId6"/>
              </a:rPr>
              <a:t>项目发展方向不对以及性能太差</a:t>
            </a:r>
            <a:r>
              <a:rPr lang="zh-CN" altLang="en-US" dirty="0"/>
              <a:t>，就自己撸了一个 </a:t>
            </a:r>
            <a:r>
              <a:rPr lang="en-US" altLang="zh-CN" dirty="0">
                <a:hlinkClick r:id="rId7"/>
              </a:rPr>
              <a:t>Heroic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 err="1">
                <a:hlinkClick r:id="rId8"/>
              </a:rPr>
              <a:t>InfluxDB</a:t>
            </a:r>
            <a:r>
              <a:rPr lang="en-US" altLang="zh-CN" dirty="0"/>
              <a:t> </a:t>
            </a:r>
            <a:r>
              <a:rPr lang="zh-CN" altLang="en-US" dirty="0"/>
              <a:t>早期是完全开源的，后来为了维持公司运营，闭源了集群版本。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52E833-5B99-4EB9-9106-45F6E37052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hlinkClick r:id="rId3"/>
              </a:rPr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HBase </a:t>
            </a:r>
            <a:r>
              <a:rPr lang="zh-CN" altLang="en-US" dirty="0"/>
              <a:t>解决了水平扩展的问题</a:t>
            </a:r>
            <a:br>
              <a:rPr lang="zh-CN" altLang="en-US" dirty="0"/>
            </a:br>
            <a:r>
              <a:rPr lang="en-US" altLang="zh-CN" dirty="0" err="1">
                <a:hlinkClick r:id="rId4"/>
              </a:rPr>
              <a:t>KairosDB</a:t>
            </a:r>
            <a:r>
              <a:rPr lang="en-US" altLang="zh-CN" dirty="0"/>
              <a:t> </a:t>
            </a:r>
            <a:r>
              <a:rPr lang="zh-CN" altLang="en-US" dirty="0"/>
              <a:t>最初是基于</a:t>
            </a:r>
            <a:r>
              <a:rPr lang="en-US" altLang="zh-CN" dirty="0" err="1"/>
              <a:t>OpenTSDB</a:t>
            </a:r>
            <a:r>
              <a:rPr lang="zh-CN" altLang="en-US" dirty="0"/>
              <a:t>修改的，但是作者认为兼容</a:t>
            </a:r>
            <a:r>
              <a:rPr lang="en-US" altLang="zh-CN" dirty="0"/>
              <a:t>HBase</a:t>
            </a:r>
            <a:r>
              <a:rPr lang="zh-CN" altLang="en-US" dirty="0"/>
              <a:t>导致他们不能使用很多 </a:t>
            </a:r>
            <a:r>
              <a:rPr lang="en-US" altLang="zh-CN" dirty="0"/>
              <a:t>Cassandra </a:t>
            </a:r>
            <a:r>
              <a:rPr lang="zh-CN" altLang="en-US" dirty="0"/>
              <a:t>独有的特性， 于是就抛弃了</a:t>
            </a:r>
            <a:r>
              <a:rPr lang="en-US" altLang="zh-CN" dirty="0"/>
              <a:t>HBase</a:t>
            </a:r>
            <a:r>
              <a:rPr lang="zh-CN" altLang="en-US" dirty="0"/>
              <a:t>仅支持</a:t>
            </a:r>
            <a:r>
              <a:rPr lang="en-US" altLang="zh-CN" dirty="0"/>
              <a:t>Cassandra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>
                <a:hlinkClick r:id="rId5"/>
              </a:rPr>
              <a:t>新发布的</a:t>
            </a:r>
            <a:r>
              <a:rPr lang="zh-CN" altLang="en-US" dirty="0"/>
              <a:t> </a:t>
            </a:r>
            <a:r>
              <a:rPr lang="en-US" altLang="zh-CN" dirty="0" err="1"/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中也加入了对 </a:t>
            </a:r>
            <a:r>
              <a:rPr lang="en-US" altLang="zh-CN" dirty="0"/>
              <a:t>Cassandra </a:t>
            </a:r>
            <a:r>
              <a:rPr lang="zh-CN" altLang="en-US" dirty="0"/>
              <a:t>的支持。 故事还没完，</a:t>
            </a:r>
            <a:r>
              <a:rPr lang="en-US" altLang="zh-CN" dirty="0"/>
              <a:t>Spotify </a:t>
            </a:r>
            <a:r>
              <a:rPr lang="zh-CN" altLang="en-US" dirty="0"/>
              <a:t>的人本来想使用 </a:t>
            </a:r>
            <a:r>
              <a:rPr lang="en-US" altLang="zh-CN" dirty="0" err="1"/>
              <a:t>KairosDB</a:t>
            </a:r>
            <a:r>
              <a:rPr lang="zh-CN" altLang="en-US" dirty="0"/>
              <a:t>，但是觉得</a:t>
            </a:r>
            <a:r>
              <a:rPr lang="zh-CN" altLang="en-US" dirty="0">
                <a:hlinkClick r:id="rId6"/>
              </a:rPr>
              <a:t>项目发展方向不对以及性能太差</a:t>
            </a:r>
            <a:r>
              <a:rPr lang="zh-CN" altLang="en-US" dirty="0"/>
              <a:t>，就自己撸了一个 </a:t>
            </a:r>
            <a:r>
              <a:rPr lang="en-US" altLang="zh-CN" dirty="0">
                <a:hlinkClick r:id="rId7"/>
              </a:rPr>
              <a:t>Heroic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 err="1">
                <a:hlinkClick r:id="rId8"/>
              </a:rPr>
              <a:t>InfluxDB</a:t>
            </a:r>
            <a:r>
              <a:rPr lang="en-US" altLang="zh-CN" dirty="0"/>
              <a:t> </a:t>
            </a:r>
            <a:r>
              <a:rPr lang="zh-CN" altLang="en-US" dirty="0"/>
              <a:t>早期是完全开源的，后来为了维持公司运营，闭源了集群版本。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52E833-5B99-4EB9-9106-45F6E37052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hlinkClick r:id="rId3"/>
              </a:rPr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HBase </a:t>
            </a:r>
            <a:r>
              <a:rPr lang="zh-CN" altLang="en-US" dirty="0"/>
              <a:t>解决了水平扩展的问题</a:t>
            </a:r>
            <a:br>
              <a:rPr lang="zh-CN" altLang="en-US" dirty="0"/>
            </a:br>
            <a:r>
              <a:rPr lang="en-US" altLang="zh-CN" dirty="0" err="1">
                <a:hlinkClick r:id="rId4"/>
              </a:rPr>
              <a:t>KairosDB</a:t>
            </a:r>
            <a:r>
              <a:rPr lang="en-US" altLang="zh-CN" dirty="0"/>
              <a:t> </a:t>
            </a:r>
            <a:r>
              <a:rPr lang="zh-CN" altLang="en-US" dirty="0"/>
              <a:t>最初是基于</a:t>
            </a:r>
            <a:r>
              <a:rPr lang="en-US" altLang="zh-CN" dirty="0" err="1"/>
              <a:t>OpenTSDB</a:t>
            </a:r>
            <a:r>
              <a:rPr lang="zh-CN" altLang="en-US" dirty="0"/>
              <a:t>修改的，但是作者认为兼容</a:t>
            </a:r>
            <a:r>
              <a:rPr lang="en-US" altLang="zh-CN" dirty="0"/>
              <a:t>HBase</a:t>
            </a:r>
            <a:r>
              <a:rPr lang="zh-CN" altLang="en-US" dirty="0"/>
              <a:t>导致他们不能使用很多 </a:t>
            </a:r>
            <a:r>
              <a:rPr lang="en-US" altLang="zh-CN" dirty="0"/>
              <a:t>Cassandra </a:t>
            </a:r>
            <a:r>
              <a:rPr lang="zh-CN" altLang="en-US" dirty="0"/>
              <a:t>独有的特性， 于是就抛弃了</a:t>
            </a:r>
            <a:r>
              <a:rPr lang="en-US" altLang="zh-CN" dirty="0"/>
              <a:t>HBase</a:t>
            </a:r>
            <a:r>
              <a:rPr lang="zh-CN" altLang="en-US" dirty="0"/>
              <a:t>仅支持</a:t>
            </a:r>
            <a:r>
              <a:rPr lang="en-US" altLang="zh-CN" dirty="0"/>
              <a:t>Cassandra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>
                <a:hlinkClick r:id="rId5"/>
              </a:rPr>
              <a:t>新发布的</a:t>
            </a:r>
            <a:r>
              <a:rPr lang="zh-CN" altLang="en-US" dirty="0"/>
              <a:t> </a:t>
            </a:r>
            <a:r>
              <a:rPr lang="en-US" altLang="zh-CN" dirty="0" err="1"/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中也加入了对 </a:t>
            </a:r>
            <a:r>
              <a:rPr lang="en-US" altLang="zh-CN" dirty="0"/>
              <a:t>Cassandra </a:t>
            </a:r>
            <a:r>
              <a:rPr lang="zh-CN" altLang="en-US" dirty="0"/>
              <a:t>的支持。 故事还没完，</a:t>
            </a:r>
            <a:r>
              <a:rPr lang="en-US" altLang="zh-CN" dirty="0"/>
              <a:t>Spotify </a:t>
            </a:r>
            <a:r>
              <a:rPr lang="zh-CN" altLang="en-US" dirty="0"/>
              <a:t>的人本来想使用 </a:t>
            </a:r>
            <a:r>
              <a:rPr lang="en-US" altLang="zh-CN" dirty="0" err="1"/>
              <a:t>KairosDB</a:t>
            </a:r>
            <a:r>
              <a:rPr lang="zh-CN" altLang="en-US" dirty="0"/>
              <a:t>，但是觉得</a:t>
            </a:r>
            <a:r>
              <a:rPr lang="zh-CN" altLang="en-US" dirty="0">
                <a:hlinkClick r:id="rId6"/>
              </a:rPr>
              <a:t>项目发展方向不对以及性能太差</a:t>
            </a:r>
            <a:r>
              <a:rPr lang="zh-CN" altLang="en-US" dirty="0"/>
              <a:t>，就自己撸了一个 </a:t>
            </a:r>
            <a:r>
              <a:rPr lang="en-US" altLang="zh-CN" dirty="0">
                <a:hlinkClick r:id="rId7"/>
              </a:rPr>
              <a:t>Heroic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 err="1">
                <a:hlinkClick r:id="rId8"/>
              </a:rPr>
              <a:t>InfluxDB</a:t>
            </a:r>
            <a:r>
              <a:rPr lang="en-US" altLang="zh-CN" dirty="0"/>
              <a:t> </a:t>
            </a:r>
            <a:r>
              <a:rPr lang="zh-CN" altLang="en-US" dirty="0"/>
              <a:t>早期是完全开源的，后来为了维持公司运营，闭源了集群版本。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52E833-5B99-4EB9-9106-45F6E37052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hlinkClick r:id="rId3"/>
              </a:rPr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HBase </a:t>
            </a:r>
            <a:r>
              <a:rPr lang="zh-CN" altLang="en-US" dirty="0"/>
              <a:t>解决了水平扩展的问题</a:t>
            </a:r>
            <a:br>
              <a:rPr lang="zh-CN" altLang="en-US" dirty="0"/>
            </a:br>
            <a:r>
              <a:rPr lang="en-US" altLang="zh-CN" dirty="0" err="1">
                <a:hlinkClick r:id="rId4"/>
              </a:rPr>
              <a:t>KairosDB</a:t>
            </a:r>
            <a:r>
              <a:rPr lang="en-US" altLang="zh-CN" dirty="0"/>
              <a:t> </a:t>
            </a:r>
            <a:r>
              <a:rPr lang="zh-CN" altLang="en-US" dirty="0"/>
              <a:t>最初是基于</a:t>
            </a:r>
            <a:r>
              <a:rPr lang="en-US" altLang="zh-CN" dirty="0" err="1"/>
              <a:t>OpenTSDB</a:t>
            </a:r>
            <a:r>
              <a:rPr lang="zh-CN" altLang="en-US" dirty="0"/>
              <a:t>修改的，但是作者认为兼容</a:t>
            </a:r>
            <a:r>
              <a:rPr lang="en-US" altLang="zh-CN" dirty="0"/>
              <a:t>HBase</a:t>
            </a:r>
            <a:r>
              <a:rPr lang="zh-CN" altLang="en-US" dirty="0"/>
              <a:t>导致他们不能使用很多 </a:t>
            </a:r>
            <a:r>
              <a:rPr lang="en-US" altLang="zh-CN" dirty="0"/>
              <a:t>Cassandra </a:t>
            </a:r>
            <a:r>
              <a:rPr lang="zh-CN" altLang="en-US" dirty="0"/>
              <a:t>独有的特性， 于是就抛弃了</a:t>
            </a:r>
            <a:r>
              <a:rPr lang="en-US" altLang="zh-CN" dirty="0"/>
              <a:t>HBase</a:t>
            </a:r>
            <a:r>
              <a:rPr lang="zh-CN" altLang="en-US" dirty="0"/>
              <a:t>仅支持</a:t>
            </a:r>
            <a:r>
              <a:rPr lang="en-US" altLang="zh-CN" dirty="0"/>
              <a:t>Cassandra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>
                <a:hlinkClick r:id="rId5"/>
              </a:rPr>
              <a:t>新发布的</a:t>
            </a:r>
            <a:r>
              <a:rPr lang="zh-CN" altLang="en-US" dirty="0"/>
              <a:t> </a:t>
            </a:r>
            <a:r>
              <a:rPr lang="en-US" altLang="zh-CN" dirty="0" err="1"/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中也加入了对 </a:t>
            </a:r>
            <a:r>
              <a:rPr lang="en-US" altLang="zh-CN" dirty="0"/>
              <a:t>Cassandra </a:t>
            </a:r>
            <a:r>
              <a:rPr lang="zh-CN" altLang="en-US" dirty="0"/>
              <a:t>的支持。 故事还没完，</a:t>
            </a:r>
            <a:r>
              <a:rPr lang="en-US" altLang="zh-CN" dirty="0"/>
              <a:t>Spotify </a:t>
            </a:r>
            <a:r>
              <a:rPr lang="zh-CN" altLang="en-US" dirty="0"/>
              <a:t>的人本来想使用 </a:t>
            </a:r>
            <a:r>
              <a:rPr lang="en-US" altLang="zh-CN" dirty="0" err="1"/>
              <a:t>KairosDB</a:t>
            </a:r>
            <a:r>
              <a:rPr lang="zh-CN" altLang="en-US" dirty="0"/>
              <a:t>，但是觉得</a:t>
            </a:r>
            <a:r>
              <a:rPr lang="zh-CN" altLang="en-US" dirty="0">
                <a:hlinkClick r:id="rId6"/>
              </a:rPr>
              <a:t>项目发展方向不对以及性能太差</a:t>
            </a:r>
            <a:r>
              <a:rPr lang="zh-CN" altLang="en-US" dirty="0"/>
              <a:t>，就自己撸了一个 </a:t>
            </a:r>
            <a:r>
              <a:rPr lang="en-US" altLang="zh-CN" dirty="0">
                <a:hlinkClick r:id="rId7"/>
              </a:rPr>
              <a:t>Heroic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 err="1">
                <a:hlinkClick r:id="rId8"/>
              </a:rPr>
              <a:t>InfluxDB</a:t>
            </a:r>
            <a:r>
              <a:rPr lang="en-US" altLang="zh-CN" dirty="0"/>
              <a:t> </a:t>
            </a:r>
            <a:r>
              <a:rPr lang="zh-CN" altLang="en-US" dirty="0"/>
              <a:t>早期是完全开源的，后来为了维持公司运营，闭源了集群版本。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52E833-5B99-4EB9-9106-45F6E37052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>
                <a:hlinkClick r:id="rId3"/>
              </a:rPr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/>
              <a:t>HBase </a:t>
            </a:r>
            <a:r>
              <a:rPr lang="zh-CN" altLang="en-US" dirty="0"/>
              <a:t>解决了水平扩展的问题</a:t>
            </a:r>
            <a:br>
              <a:rPr lang="zh-CN" altLang="en-US" dirty="0"/>
            </a:br>
            <a:r>
              <a:rPr lang="en-US" altLang="zh-CN" dirty="0" err="1">
                <a:hlinkClick r:id="rId4"/>
              </a:rPr>
              <a:t>KairosDB</a:t>
            </a:r>
            <a:r>
              <a:rPr lang="en-US" altLang="zh-CN" dirty="0"/>
              <a:t> </a:t>
            </a:r>
            <a:r>
              <a:rPr lang="zh-CN" altLang="en-US" dirty="0"/>
              <a:t>最初是基于</a:t>
            </a:r>
            <a:r>
              <a:rPr lang="en-US" altLang="zh-CN" dirty="0" err="1"/>
              <a:t>OpenTSDB</a:t>
            </a:r>
            <a:r>
              <a:rPr lang="zh-CN" altLang="en-US" dirty="0"/>
              <a:t>修改的，但是作者认为兼容</a:t>
            </a:r>
            <a:r>
              <a:rPr lang="en-US" altLang="zh-CN" dirty="0"/>
              <a:t>HBase</a:t>
            </a:r>
            <a:r>
              <a:rPr lang="zh-CN" altLang="en-US" dirty="0"/>
              <a:t>导致他们不能使用很多 </a:t>
            </a:r>
            <a:r>
              <a:rPr lang="en-US" altLang="zh-CN" dirty="0"/>
              <a:t>Cassandra </a:t>
            </a:r>
            <a:r>
              <a:rPr lang="zh-CN" altLang="en-US" dirty="0"/>
              <a:t>独有的特性， 于是就抛弃了</a:t>
            </a:r>
            <a:r>
              <a:rPr lang="en-US" altLang="zh-CN" dirty="0"/>
              <a:t>HBase</a:t>
            </a:r>
            <a:r>
              <a:rPr lang="zh-CN" altLang="en-US" dirty="0"/>
              <a:t>仅支持</a:t>
            </a:r>
            <a:r>
              <a:rPr lang="en-US" altLang="zh-CN" dirty="0"/>
              <a:t>Cassandra</a:t>
            </a:r>
            <a:r>
              <a:rPr lang="zh-CN" altLang="en-US" dirty="0"/>
              <a:t>。</a:t>
            </a:r>
            <a:br>
              <a:rPr lang="zh-CN" altLang="en-US" dirty="0"/>
            </a:br>
            <a:r>
              <a:rPr lang="zh-CN" altLang="en-US" dirty="0">
                <a:hlinkClick r:id="rId5"/>
              </a:rPr>
              <a:t>新发布的</a:t>
            </a:r>
            <a:r>
              <a:rPr lang="zh-CN" altLang="en-US" dirty="0"/>
              <a:t> </a:t>
            </a:r>
            <a:r>
              <a:rPr lang="en-US" altLang="zh-CN" dirty="0" err="1"/>
              <a:t>OpenTSDB</a:t>
            </a:r>
            <a:r>
              <a:rPr lang="en-US" altLang="zh-CN" dirty="0"/>
              <a:t> </a:t>
            </a:r>
            <a:r>
              <a:rPr lang="zh-CN" altLang="en-US" dirty="0"/>
              <a:t>中也加入了对 </a:t>
            </a:r>
            <a:r>
              <a:rPr lang="en-US" altLang="zh-CN" dirty="0"/>
              <a:t>Cassandra </a:t>
            </a:r>
            <a:r>
              <a:rPr lang="zh-CN" altLang="en-US" dirty="0"/>
              <a:t>的支持。 故事还没完，</a:t>
            </a:r>
            <a:r>
              <a:rPr lang="en-US" altLang="zh-CN" dirty="0"/>
              <a:t>Spotify </a:t>
            </a:r>
            <a:r>
              <a:rPr lang="zh-CN" altLang="en-US" dirty="0"/>
              <a:t>的人本来想使用 </a:t>
            </a:r>
            <a:r>
              <a:rPr lang="en-US" altLang="zh-CN" dirty="0" err="1"/>
              <a:t>KairosDB</a:t>
            </a:r>
            <a:r>
              <a:rPr lang="zh-CN" altLang="en-US" dirty="0"/>
              <a:t>，但是觉得</a:t>
            </a:r>
            <a:r>
              <a:rPr lang="zh-CN" altLang="en-US" dirty="0">
                <a:hlinkClick r:id="rId6"/>
              </a:rPr>
              <a:t>项目发展方向不对以及性能太差</a:t>
            </a:r>
            <a:r>
              <a:rPr lang="zh-CN" altLang="en-US" dirty="0"/>
              <a:t>，就自己撸了一个 </a:t>
            </a:r>
            <a:r>
              <a:rPr lang="en-US" altLang="zh-CN" dirty="0">
                <a:hlinkClick r:id="rId7"/>
              </a:rPr>
              <a:t>Heroic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 err="1">
                <a:hlinkClick r:id="rId8"/>
              </a:rPr>
              <a:t>InfluxDB</a:t>
            </a:r>
            <a:r>
              <a:rPr lang="en-US" altLang="zh-CN" dirty="0"/>
              <a:t> </a:t>
            </a:r>
            <a:r>
              <a:rPr lang="zh-CN" altLang="en-US" dirty="0"/>
              <a:t>早期是完全开源的，后来为了维持公司运营，闭源了集群版本。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852E833-5B99-4EB9-9106-45F6E37052D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lIns="91434" tIns="45718" rIns="91434" bIns="45718"/>
          <a:lstStyle>
            <a:lvl1pPr defTabSz="456565">
              <a:defRPr/>
            </a:lvl1pPr>
          </a:lstStyle>
          <a:p>
            <a:pPr marL="0" marR="0" lvl="0" indent="0" algn="l" defTabSz="456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8AEB88-3703-4B48-BEC8-6569C4B4705C}" type="datetimeFigureOut">
              <a:rPr kumimoji="0" lang="zh-CN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lIns="91434" tIns="45718" rIns="91434" bIns="45718"/>
          <a:lstStyle>
            <a:lvl1pPr defTabSz="456565">
              <a:defRPr/>
            </a:lvl1pPr>
          </a:lstStyle>
          <a:p>
            <a:pPr marL="0" marR="0" lvl="0" indent="0" algn="l" defTabSz="456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9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9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  <a:lvl6pPr marL="2286000" indent="0">
              <a:buNone/>
              <a:defRPr sz="1100"/>
            </a:lvl6pPr>
            <a:lvl7pPr marL="2743200" indent="0">
              <a:buNone/>
              <a:defRPr sz="1100"/>
            </a:lvl7pPr>
            <a:lvl8pPr marL="3200400" indent="0">
              <a:buNone/>
              <a:defRPr sz="1100"/>
            </a:lvl8pPr>
            <a:lvl9pPr marL="36576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5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  <a:lvl6pPr marL="2286000" indent="0">
              <a:buNone/>
              <a:defRPr sz="1100"/>
            </a:lvl6pPr>
            <a:lvl7pPr marL="2743200" indent="0">
              <a:buNone/>
              <a:defRPr sz="1100"/>
            </a:lvl7pPr>
            <a:lvl8pPr marL="3200400" indent="0">
              <a:buNone/>
              <a:defRPr sz="1100"/>
            </a:lvl8pPr>
            <a:lvl9pPr marL="365760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1B2F1D3-38C4-4AE0-A89D-4529D9B4EF2A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168C3-2083-4FEB-A638-0502EE32FC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4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4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8AEB88-3703-4B48-BEC8-6569C4B4705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98D474-0744-4FB7-A607-FCA8232293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C88D8C-81D5-4585-B1A7-B2209590226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342265"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9E9FB9D-B151-45EE-9A21-48C2569AB9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330200"/>
            <a:ext cx="304800" cy="635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355600" y="330200"/>
            <a:ext cx="127000" cy="635000"/>
          </a:xfrm>
          <a:prstGeom prst="rect">
            <a:avLst/>
          </a:prstGeom>
          <a:solidFill>
            <a:srgbClr val="55C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622303" y="330200"/>
            <a:ext cx="7886700" cy="431800"/>
          </a:xfrm>
        </p:spPr>
        <p:txBody>
          <a:bodyPr/>
          <a:lstStyle>
            <a:lvl1pPr marL="0" indent="0">
              <a:buNone/>
              <a:defRPr b="1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622303" y="685800"/>
            <a:ext cx="7886700" cy="304800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801" y="12"/>
            <a:ext cx="1023209" cy="1119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284921"/>
            <a:ext cx="12192000" cy="158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ppt2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12192000" cy="125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476213" y="1543061"/>
            <a:ext cx="10752667" cy="360045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478B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4"/>
          </p:nvPr>
        </p:nvSpPr>
        <p:spPr>
          <a:xfrm>
            <a:off x="8737600" y="6423032"/>
            <a:ext cx="2844800" cy="365125"/>
          </a:xfrm>
          <a:prstGeom prst="rect">
            <a:avLst/>
          </a:prstGeom>
        </p:spPr>
        <p:txBody>
          <a:bodyPr vert="horz" wrap="square" lIns="91434" tIns="45718" rIns="91434" bIns="45718" numCol="1" anchor="t" anchorCtr="0" compatLnSpc="1"/>
          <a:lstStyle>
            <a:lvl1pPr algn="r" eaLnBrk="1" hangingPunct="1">
              <a:defRPr sz="19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790EB89-D834-4F60-B25E-8A0EE23596D8}" type="slidenum">
              <a:rPr kumimoji="0" lang="zh-CN" altLang="en-US" sz="1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fld>
            <a:endParaRPr kumimoji="0" lang="zh-CN" alt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5"/>
          </p:nvPr>
        </p:nvSpPr>
        <p:spPr>
          <a:xfrm>
            <a:off x="609600" y="6381749"/>
            <a:ext cx="2844800" cy="476251"/>
          </a:xfrm>
          <a:prstGeom prst="rect">
            <a:avLst/>
          </a:prstGeom>
        </p:spPr>
        <p:txBody>
          <a:bodyPr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900" b="1">
                <a:solidFill>
                  <a:srgbClr val="00478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900" b="1" i="0" u="none" strike="noStrike" kern="1200" cap="none" spc="0" normalizeH="0" baseline="0" noProof="0">
              <a:ln>
                <a:noFill/>
              </a:ln>
              <a:solidFill>
                <a:srgbClr val="00478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6"/>
          </p:nvPr>
        </p:nvSpPr>
        <p:spPr>
          <a:xfrm>
            <a:off x="4165600" y="6381749"/>
            <a:ext cx="3860800" cy="476251"/>
          </a:xfrm>
          <a:prstGeom prst="rect">
            <a:avLst/>
          </a:prstGeom>
        </p:spPr>
        <p:txBody>
          <a:bodyPr vert="horz" wrap="square" lIns="91434" tIns="45718" rIns="91434" bIns="45718" numCol="1" anchor="t" anchorCtr="0" compatLnSpc="1"/>
          <a:lstStyle>
            <a:lvl1pPr eaLnBrk="1" hangingPunct="1">
              <a:defRPr sz="1900" b="1">
                <a:solidFill>
                  <a:srgbClr val="00478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EF8363-2540-40A1-ABD1-54B87DFC0FCB}" type="slidenum">
              <a:rPr kumimoji="0" lang="en-US" altLang="zh-CN" sz="1900" b="1" i="0" u="none" strike="noStrike" kern="1200" cap="none" spc="0" normalizeH="0" baseline="0" noProof="0" smtClean="0">
                <a:ln>
                  <a:noFill/>
                </a:ln>
                <a:solidFill>
                  <a:srgbClr val="00478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</a:fld>
            <a:endParaRPr kumimoji="0" lang="en-US" altLang="zh-CN" sz="1900" b="1" i="0" u="none" strike="noStrike" kern="1200" cap="none" spc="0" normalizeH="0" baseline="0" noProof="0">
              <a:ln>
                <a:noFill/>
              </a:ln>
              <a:solidFill>
                <a:srgbClr val="00478B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9C88D8C-81D5-4585-B1A7-B2209590226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9E9FB9D-B151-45EE-9A21-48C2569AB93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330200"/>
            <a:ext cx="304800" cy="635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355600" y="330200"/>
            <a:ext cx="127000" cy="635000"/>
          </a:xfrm>
          <a:prstGeom prst="rect">
            <a:avLst/>
          </a:prstGeom>
          <a:solidFill>
            <a:srgbClr val="55C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622303" y="330200"/>
            <a:ext cx="7886700" cy="431800"/>
          </a:xfrm>
        </p:spPr>
        <p:txBody>
          <a:bodyPr/>
          <a:lstStyle>
            <a:lvl1pPr marL="0" indent="0">
              <a:buNone/>
              <a:defRPr b="1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622303" y="685800"/>
            <a:ext cx="7886700" cy="304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800" y="7"/>
            <a:ext cx="1023209" cy="1119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9"/>
            <a:ext cx="12192000" cy="960967"/>
          </a:xfrm>
          <a:prstGeom prst="rect">
            <a:avLst/>
          </a:prstGeom>
          <a:solidFill>
            <a:srgbClr val="376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9" tIns="60954" rIns="121909" bIns="60954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6301317"/>
            <a:ext cx="12189179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1583" y="160867"/>
            <a:ext cx="1021644" cy="721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2332"/>
            <a:ext cx="12192000" cy="1060083"/>
          </a:xfrm>
        </p:spPr>
        <p:txBody>
          <a:bodyPr/>
          <a:lstStyle>
            <a:lvl1pPr>
              <a:defRPr sz="43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10972800" cy="4525963"/>
          </a:xfrm>
        </p:spPr>
        <p:txBody>
          <a:bodyPr/>
          <a:lstStyle>
            <a:lvl1pPr>
              <a:defRPr lang="zh-CN" altLang="en-US" sz="3700" kern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defRPr>
            </a:lvl1pPr>
            <a:lvl2pPr>
              <a:defRPr sz="3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7A3075A-DB2B-49B4-A2B7-154D1AA8959B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9"/>
            <a:ext cx="12192000" cy="960967"/>
          </a:xfrm>
          <a:prstGeom prst="rect">
            <a:avLst/>
          </a:prstGeom>
          <a:solidFill>
            <a:srgbClr val="376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301317"/>
            <a:ext cx="12189179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583" y="160867"/>
            <a:ext cx="1021644" cy="72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2332"/>
            <a:ext cx="12192000" cy="1060083"/>
          </a:xfrm>
        </p:spPr>
        <p:txBody>
          <a:bodyPr/>
          <a:lstStyle>
            <a:lvl1pPr>
              <a:defRPr sz="43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10972800" cy="4525963"/>
          </a:xfrm>
        </p:spPr>
        <p:txBody>
          <a:bodyPr/>
          <a:lstStyle>
            <a:lvl1pPr>
              <a:defRPr lang="zh-CN" altLang="en-US" sz="3700" kern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defRPr>
            </a:lvl1pPr>
            <a:lvl2pPr>
              <a:defRPr sz="3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B5005DD-E773-4F5A-9340-A864BD633294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3"/>
          <a:stretch>
            <a:fillRect/>
          </a:stretch>
        </p:blipFill>
        <p:spPr bwMode="auto">
          <a:xfrm>
            <a:off x="-35984" y="0"/>
            <a:ext cx="1222798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1"/>
            <a:ext cx="12192000" cy="960000"/>
          </a:xfrm>
          <a:prstGeom prst="rect">
            <a:avLst/>
          </a:prstGeom>
          <a:solidFill>
            <a:srgbClr val="3764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12332"/>
            <a:ext cx="12192000" cy="1060083"/>
          </a:xfrm>
        </p:spPr>
        <p:txBody>
          <a:bodyPr/>
          <a:lstStyle>
            <a:lvl1pPr>
              <a:defRPr sz="43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>
            <a:lvl1pPr>
              <a:defRPr lang="zh-CN" altLang="en-US" sz="3700" kern="1200" dirty="0" smtClean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charset="-122"/>
              </a:defRPr>
            </a:lvl1pPr>
            <a:lvl2pPr>
              <a:defRPr sz="3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D88E112-9C7D-491C-BCD1-B6E51E46212D}" type="slidenum"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" y="6301317"/>
            <a:ext cx="1218776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80581" y="161856"/>
            <a:ext cx="812857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1" Type="http://schemas.openxmlformats.org/officeDocument/2006/relationships/theme" Target="../theme/theme3.xml"/><Relationship Id="rId20" Type="http://schemas.openxmlformats.org/officeDocument/2006/relationships/image" Target="../media/image4.jpeg"/><Relationship Id="rId2" Type="http://schemas.openxmlformats.org/officeDocument/2006/relationships/slideLayout" Target="../slideLayouts/slideLayout14.xml"/><Relationship Id="rId19" Type="http://schemas.openxmlformats.org/officeDocument/2006/relationships/image" Target="../media/image3.jpeg"/><Relationship Id="rId18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" r="7693"/>
          <a:stretch>
            <a:fillRect/>
          </a:stretch>
        </p:blipFill>
        <p:spPr>
          <a:xfrm>
            <a:off x="7392197" y="5076328"/>
            <a:ext cx="2055153" cy="17730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846"/>
          <a:stretch>
            <a:fillRect/>
          </a:stretch>
        </p:blipFill>
        <p:spPr>
          <a:xfrm>
            <a:off x="2463382" y="5068761"/>
            <a:ext cx="2364071" cy="1788187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7" y="5074001"/>
            <a:ext cx="2356873" cy="1782947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456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-2369" y="5"/>
            <a:ext cx="4771209" cy="1052835"/>
          </a:xfrm>
          <a:prstGeom prst="rect">
            <a:avLst/>
          </a:prstGeom>
          <a:solidFill>
            <a:srgbClr val="41A2C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4" tIns="45718" rIns="91434" bIns="45718"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7327289" y="5"/>
            <a:ext cx="2403611" cy="1052835"/>
          </a:xfrm>
          <a:prstGeom prst="rect">
            <a:avLst/>
          </a:prstGeom>
          <a:solidFill>
            <a:srgbClr val="41A2C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4" tIns="45718" rIns="91434" bIns="45718"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5275" y="5"/>
            <a:ext cx="2354111" cy="1052835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4933955" y="5068766"/>
            <a:ext cx="2351740" cy="178818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456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矩形 7"/>
          <p:cNvSpPr/>
          <p:nvPr userDrawn="1"/>
        </p:nvSpPr>
        <p:spPr>
          <a:xfrm>
            <a:off x="9553853" y="5068773"/>
            <a:ext cx="2638151" cy="178818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5" b="9881"/>
          <a:stretch>
            <a:fillRect/>
          </a:stretch>
        </p:blipFill>
        <p:spPr>
          <a:xfrm>
            <a:off x="9837893" y="3"/>
            <a:ext cx="2354111" cy="105283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341" y="5275081"/>
            <a:ext cx="1670968" cy="14642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34" tIns="45718" rIns="91434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l" defTabSz="342265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8AEB88-3703-4B48-BEC8-6569C4B4705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ctr" defTabSz="342265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34" tIns="45718" rIns="91434" bIns="45718" rtlCol="0" anchor="ctr"/>
          <a:lstStyle>
            <a:lvl1pPr algn="r" defTabSz="342265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698D474-0744-4FB7-A607-FCA8232293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-2369" y="9"/>
            <a:ext cx="4771209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7327289" y="9"/>
            <a:ext cx="2403611" cy="105283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-2368" y="6669229"/>
            <a:ext cx="2354111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918919" y="6669229"/>
            <a:ext cx="2354111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9831125" y="6669229"/>
            <a:ext cx="2363255" cy="188775"/>
          </a:xfrm>
          <a:prstGeom prst="rect">
            <a:avLst/>
          </a:prstGeom>
          <a:solidFill>
            <a:srgbClr val="41A2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2442565" y="6669229"/>
            <a:ext cx="2357659" cy="18877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373241" y="6669229"/>
            <a:ext cx="2357659" cy="18877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marL="0" marR="0" lvl="0" indent="0" algn="ctr" defTabSz="3422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5277" y="9"/>
            <a:ext cx="2354111" cy="10528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5" b="9881"/>
          <a:stretch>
            <a:fillRect/>
          </a:stretch>
        </p:blipFill>
        <p:spPr>
          <a:xfrm>
            <a:off x="9837893" y="3"/>
            <a:ext cx="2354111" cy="10528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27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jpeg"/><Relationship Id="rId8" Type="http://schemas.openxmlformats.org/officeDocument/2006/relationships/image" Target="../media/image32.jpeg"/><Relationship Id="rId7" Type="http://schemas.openxmlformats.org/officeDocument/2006/relationships/image" Target="../media/image31.jpeg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3" Type="http://schemas.openxmlformats.org/officeDocument/2006/relationships/notesSlide" Target="../notesSlides/notesSlide11.xml"/><Relationship Id="rId12" Type="http://schemas.openxmlformats.org/officeDocument/2006/relationships/slideLayout" Target="../slideLayouts/slideLayout19.xml"/><Relationship Id="rId11" Type="http://schemas.openxmlformats.org/officeDocument/2006/relationships/image" Target="../media/image35.jpeg"/><Relationship Id="rId10" Type="http://schemas.openxmlformats.org/officeDocument/2006/relationships/image" Target="../media/image34.jpe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9.xml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19.xml"/><Relationship Id="rId7" Type="http://schemas.openxmlformats.org/officeDocument/2006/relationships/image" Target="../media/image43.png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jpeg"/><Relationship Id="rId8" Type="http://schemas.openxmlformats.org/officeDocument/2006/relationships/image" Target="../media/image36.jpeg"/><Relationship Id="rId7" Type="http://schemas.openxmlformats.org/officeDocument/2006/relationships/image" Target="../media/image47.jpeg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19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jpeg"/><Relationship Id="rId8" Type="http://schemas.openxmlformats.org/officeDocument/2006/relationships/image" Target="../media/image32.jpeg"/><Relationship Id="rId7" Type="http://schemas.openxmlformats.org/officeDocument/2006/relationships/image" Target="../media/image50.jpeg"/><Relationship Id="rId6" Type="http://schemas.openxmlformats.org/officeDocument/2006/relationships/image" Target="../media/image30.jpeg"/><Relationship Id="rId5" Type="http://schemas.openxmlformats.org/officeDocument/2006/relationships/image" Target="../media/image49.jpeg"/><Relationship Id="rId4" Type="http://schemas.openxmlformats.org/officeDocument/2006/relationships/image" Target="../media/image28.jpeg"/><Relationship Id="rId3" Type="http://schemas.openxmlformats.org/officeDocument/2006/relationships/image" Target="../media/image14.png"/><Relationship Id="rId21" Type="http://schemas.openxmlformats.org/officeDocument/2006/relationships/notesSlide" Target="../notesSlides/notesSlide15.xml"/><Relationship Id="rId20" Type="http://schemas.openxmlformats.org/officeDocument/2006/relationships/slideLayout" Target="../slideLayouts/slideLayout19.xml"/><Relationship Id="rId2" Type="http://schemas.openxmlformats.org/officeDocument/2006/relationships/image" Target="../media/image13.png"/><Relationship Id="rId19" Type="http://schemas.openxmlformats.org/officeDocument/2006/relationships/image" Target="../media/image58.png"/><Relationship Id="rId18" Type="http://schemas.openxmlformats.org/officeDocument/2006/relationships/image" Target="../media/image57.png"/><Relationship Id="rId17" Type="http://schemas.openxmlformats.org/officeDocument/2006/relationships/image" Target="../media/image56.png"/><Relationship Id="rId16" Type="http://schemas.openxmlformats.org/officeDocument/2006/relationships/image" Target="../media/image55.png"/><Relationship Id="rId15" Type="http://schemas.openxmlformats.org/officeDocument/2006/relationships/image" Target="../media/image54.png"/><Relationship Id="rId14" Type="http://schemas.openxmlformats.org/officeDocument/2006/relationships/image" Target="../media/image53.png"/><Relationship Id="rId13" Type="http://schemas.openxmlformats.org/officeDocument/2006/relationships/image" Target="../media/image52.png"/><Relationship Id="rId12" Type="http://schemas.openxmlformats.org/officeDocument/2006/relationships/image" Target="../media/image51.png"/><Relationship Id="rId11" Type="http://schemas.openxmlformats.org/officeDocument/2006/relationships/image" Target="../media/image35.jpeg"/><Relationship Id="rId10" Type="http://schemas.openxmlformats.org/officeDocument/2006/relationships/image" Target="../media/image34.jpe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9.xml"/><Relationship Id="rId7" Type="http://schemas.openxmlformats.org/officeDocument/2006/relationships/image" Target="../media/image62.jpeg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microsoft.com/office/2007/relationships/media" Target="../media/media2.mp4"/><Relationship Id="rId7" Type="http://schemas.openxmlformats.org/officeDocument/2006/relationships/video" Target="../media/media2.mp4"/><Relationship Id="rId6" Type="http://schemas.openxmlformats.org/officeDocument/2006/relationships/image" Target="../media/image63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1" Type="http://schemas.openxmlformats.org/officeDocument/2006/relationships/notesSlide" Target="../notesSlides/notesSlide17.xml"/><Relationship Id="rId10" Type="http://schemas.openxmlformats.org/officeDocument/2006/relationships/slideLayout" Target="../slideLayouts/slideLayout19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14.png"/><Relationship Id="rId3" Type="http://schemas.openxmlformats.org/officeDocument/2006/relationships/image" Target="../media/image66.png"/><Relationship Id="rId2" Type="http://schemas.openxmlformats.org/officeDocument/2006/relationships/image" Target="../media/image13.png"/><Relationship Id="rId1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16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16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17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jpeg"/><Relationship Id="rId8" Type="http://schemas.openxmlformats.org/officeDocument/2006/relationships/image" Target="../media/image22.jpeg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19.xml"/><Relationship Id="rId11" Type="http://schemas.openxmlformats.org/officeDocument/2006/relationships/image" Target="../media/image25.jpeg"/><Relationship Id="rId10" Type="http://schemas.openxmlformats.org/officeDocument/2006/relationships/image" Target="../media/image24.jpe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26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1662220"/>
            <a:ext cx="12191993" cy="1197610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48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视频车牌隐私保护</a:t>
            </a:r>
            <a:r>
              <a:rPr lang="en-US" altLang="zh-CN" sz="48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—</a:t>
            </a:r>
            <a:r>
              <a:rPr lang="zh-CN" altLang="en-US" sz="48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汇报</a:t>
            </a:r>
            <a:endParaRPr lang="en-US" altLang="zh-CN" sz="4800" b="1" spc="3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42042" y="2977759"/>
            <a:ext cx="12191996" cy="1708156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小组成员：何赋之  梁世豪</a:t>
            </a:r>
            <a:endParaRPr lang="en-US" altLang="zh-CN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指导老师：马先钦</a:t>
            </a:r>
            <a:endParaRPr lang="en-US" altLang="zh-CN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天津大学 智能与计算学部</a:t>
            </a:r>
            <a:endParaRPr lang="en-US" altLang="zh-CN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7" y="123457"/>
            <a:ext cx="2028825" cy="9186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137160" y="1129030"/>
            <a:ext cx="5601335" cy="828675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Ⅱ.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方法介绍</a:t>
            </a: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-yolov5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训练</a:t>
            </a:r>
            <a:endParaRPr lang="en-US" altLang="zh-CN" sz="3200" b="1" spc="3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26"/>
          <a:stretch>
            <a:fillRect/>
          </a:stretch>
        </p:blipFill>
        <p:spPr>
          <a:xfrm>
            <a:off x="4850516" y="1898443"/>
            <a:ext cx="3375466" cy="41905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3" t="283"/>
          <a:stretch>
            <a:fillRect/>
          </a:stretch>
        </p:blipFill>
        <p:spPr>
          <a:xfrm>
            <a:off x="8225982" y="1898442"/>
            <a:ext cx="3404595" cy="419056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96513" y="2135372"/>
            <a:ext cx="3160850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Yolov5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子架构：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yolov5-l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epoch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200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 err="1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img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-size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[320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320]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88" y="2056476"/>
            <a:ext cx="1337260" cy="21468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94" y="2048538"/>
            <a:ext cx="1337260" cy="21544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01" y="2058696"/>
            <a:ext cx="1337260" cy="21615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196" y="2048538"/>
            <a:ext cx="1337261" cy="215447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178" y="2056476"/>
            <a:ext cx="1337039" cy="2146538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16929" y="2056476"/>
            <a:ext cx="1624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蓝色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车牌</a:t>
            </a:r>
            <a:r>
              <a:rPr lang="zh-CN" altLang="en-US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endParaRPr lang="zh-CN" altLang="en-US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9146" y="4609980"/>
            <a:ext cx="1624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黄色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车牌</a:t>
            </a:r>
            <a:r>
              <a:rPr lang="zh-CN" altLang="en-US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endParaRPr lang="zh-CN" altLang="en-US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29" y="4609980"/>
            <a:ext cx="2796836" cy="1864557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181211" y="4609980"/>
            <a:ext cx="1624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绿色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车牌</a:t>
            </a:r>
            <a:r>
              <a:rPr lang="zh-CN" altLang="en-US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endParaRPr lang="zh-CN" altLang="en-US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93" y="4672496"/>
            <a:ext cx="2315716" cy="173936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528" y="4737313"/>
            <a:ext cx="2962275" cy="1609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111760" y="981710"/>
            <a:ext cx="5751830" cy="76943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Ⅲ.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实验结果</a:t>
            </a: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-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车牌检测</a:t>
            </a:r>
            <a:endParaRPr lang="en-US" altLang="zh-CN" sz="3200" b="1" spc="3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21906" y="4211714"/>
            <a:ext cx="71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常规</a:t>
            </a:r>
            <a:endParaRPr lang="zh-CN" altLang="en-US" sz="14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175777" y="4220989"/>
            <a:ext cx="71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黑夜</a:t>
            </a:r>
            <a:endParaRPr lang="zh-CN" altLang="en-US" sz="14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927577" y="4220989"/>
            <a:ext cx="939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特殊天气</a:t>
            </a:r>
            <a:endParaRPr lang="zh-CN" altLang="en-US" sz="14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767291" y="4211714"/>
            <a:ext cx="1247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模糊，磨损</a:t>
            </a:r>
            <a:endParaRPr lang="zh-CN" altLang="en-US" sz="14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914279" y="4212868"/>
            <a:ext cx="561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侧面</a:t>
            </a:r>
            <a:endParaRPr lang="zh-CN" altLang="en-US" sz="14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111760" y="981710"/>
            <a:ext cx="5751830" cy="76943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Ⅲ.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实验结果</a:t>
            </a: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-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车牌检测</a:t>
            </a:r>
            <a:endParaRPr lang="en-US" altLang="zh-CN" sz="3200" b="1" spc="3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423" y="4479636"/>
            <a:ext cx="2678923" cy="20122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50899" y="4479636"/>
            <a:ext cx="3663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漏检情况：大幅度旋转的车牌</a:t>
            </a:r>
            <a:endParaRPr lang="zh-CN" altLang="en-US" sz="2000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0899" y="2286452"/>
            <a:ext cx="3794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错检情况：网站、电视台名称</a:t>
            </a:r>
            <a:endParaRPr lang="en-US" altLang="zh-CN" sz="2000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38" y="2286452"/>
            <a:ext cx="2678924" cy="178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579" y="3034660"/>
            <a:ext cx="756637" cy="34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039" y="2286452"/>
            <a:ext cx="2678924" cy="179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50899" y="2947387"/>
            <a:ext cx="33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解决方案：提高检测阈值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5660" y="4870708"/>
            <a:ext cx="2821341" cy="61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解决方案：数据增强</a:t>
            </a:r>
            <a:endParaRPr lang="zh-CN" altLang="en-US" sz="2000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049" y="4484774"/>
            <a:ext cx="2398081" cy="148846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05" y="4484775"/>
            <a:ext cx="2398081" cy="14884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19" y="4499524"/>
            <a:ext cx="2244180" cy="147371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989965" y="2034540"/>
            <a:ext cx="10835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数据增强：抽取部分数据进行大幅度旋转操作，新添加约</a:t>
            </a:r>
            <a:r>
              <a:rPr lang="en-US" altLang="zh-CN" sz="20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5000</a:t>
            </a:r>
            <a:r>
              <a:rPr lang="zh-CN" altLang="en-US" sz="20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张图片，现共计</a:t>
            </a:r>
            <a:r>
              <a:rPr lang="en-US" altLang="zh-CN" sz="20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40608</a:t>
            </a:r>
            <a:r>
              <a:rPr lang="zh-CN" altLang="en-US" sz="20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张图片</a:t>
            </a:r>
            <a:endParaRPr lang="zh-CN" altLang="en-US" sz="2000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5991" y="2873780"/>
            <a:ext cx="5547228" cy="83786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89988" y="3092656"/>
            <a:ext cx="1269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原有数据</a:t>
            </a:r>
            <a:endParaRPr lang="zh-CN" altLang="en-US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5471" y="4634495"/>
            <a:ext cx="1269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新增数据</a:t>
            </a:r>
            <a:endParaRPr lang="zh-CN" altLang="en-US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加号 2"/>
          <p:cNvSpPr/>
          <p:nvPr/>
        </p:nvSpPr>
        <p:spPr>
          <a:xfrm>
            <a:off x="1260756" y="3730542"/>
            <a:ext cx="727969" cy="666177"/>
          </a:xfrm>
          <a:prstGeom prst="mathPlu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111760" y="981710"/>
            <a:ext cx="5751830" cy="76943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Ⅲ.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实验结果</a:t>
            </a: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-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车牌检测</a:t>
            </a:r>
            <a:endParaRPr lang="en-US" altLang="zh-CN" sz="3200" b="1" spc="3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600" y="4301648"/>
            <a:ext cx="2430063" cy="15083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1" y="4242008"/>
            <a:ext cx="2430063" cy="15083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15" y="2055388"/>
            <a:ext cx="2410824" cy="149637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96000" y="1705548"/>
            <a:ext cx="624100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解决了先前模型遇到的，对大幅旋转的车牌的</a:t>
            </a:r>
            <a:r>
              <a:rPr lang="zh-CN" altLang="en-US" sz="2000" kern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漏检</a:t>
            </a:r>
            <a:r>
              <a:rPr lang="zh-CN" altLang="en-US" sz="16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问题</a:t>
            </a:r>
            <a:endParaRPr lang="zh-CN" altLang="en-US" sz="16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136" y="3360739"/>
            <a:ext cx="2022971" cy="1519476"/>
          </a:xfrm>
          <a:prstGeom prst="rect">
            <a:avLst/>
          </a:prstGeom>
        </p:spPr>
      </p:pic>
      <p:cxnSp>
        <p:nvCxnSpPr>
          <p:cNvPr id="22" name="直接箭头连接符 21"/>
          <p:cNvCxnSpPr>
            <a:stCxn id="19" idx="3"/>
          </p:cNvCxnSpPr>
          <p:nvPr/>
        </p:nvCxnSpPr>
        <p:spPr>
          <a:xfrm flipV="1">
            <a:off x="8439107" y="2991775"/>
            <a:ext cx="1060000" cy="112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9" idx="3"/>
            <a:endCxn id="28" idx="1"/>
          </p:cNvCxnSpPr>
          <p:nvPr/>
        </p:nvCxnSpPr>
        <p:spPr>
          <a:xfrm>
            <a:off x="8439107" y="4120477"/>
            <a:ext cx="1206945" cy="1098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270" y="2329691"/>
            <a:ext cx="2022969" cy="15194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052" y="4458814"/>
            <a:ext cx="2022969" cy="15194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-111760" y="981710"/>
            <a:ext cx="5751830" cy="76943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Ⅲ.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实验结果</a:t>
            </a: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-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车牌检测</a:t>
            </a:r>
            <a:endParaRPr lang="en-US" altLang="zh-CN" sz="3200" b="1" spc="3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87" y="2056476"/>
            <a:ext cx="1400175" cy="2247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94" y="2048538"/>
            <a:ext cx="1400175" cy="225583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01" y="2058696"/>
            <a:ext cx="1390650" cy="22479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196" y="2048538"/>
            <a:ext cx="1400175" cy="225583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178" y="2056476"/>
            <a:ext cx="1400175" cy="22479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16929" y="2056476"/>
            <a:ext cx="1624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蓝色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车牌</a:t>
            </a:r>
            <a:r>
              <a:rPr lang="zh-CN" altLang="en-US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endParaRPr lang="zh-CN" altLang="en-US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9146" y="4609980"/>
            <a:ext cx="1624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黄色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车牌</a:t>
            </a:r>
            <a:r>
              <a:rPr lang="zh-CN" altLang="en-US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endParaRPr lang="zh-CN" altLang="en-US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29" y="4609980"/>
            <a:ext cx="2796836" cy="1864557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181211" y="4609980"/>
            <a:ext cx="1624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绿色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车牌</a:t>
            </a:r>
            <a:r>
              <a:rPr lang="zh-CN" altLang="en-US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endParaRPr lang="zh-CN" altLang="en-US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93" y="4672496"/>
            <a:ext cx="2315716" cy="173936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528" y="4737313"/>
            <a:ext cx="2962275" cy="1609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111760" y="981710"/>
            <a:ext cx="5751830" cy="76943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Ⅲ.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实验结果</a:t>
            </a: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-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打码</a:t>
            </a:r>
            <a:endParaRPr lang="en-US" altLang="zh-CN" sz="3200" b="1" spc="3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57070" y="2048510"/>
            <a:ext cx="1420495" cy="22561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64610" y="2048510"/>
            <a:ext cx="1393190" cy="22523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50560" y="2058670"/>
            <a:ext cx="1407160" cy="22802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9200" y="1997710"/>
            <a:ext cx="1443355" cy="23234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81185" y="2058670"/>
            <a:ext cx="1400175" cy="22421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73910" y="4610100"/>
            <a:ext cx="2875915" cy="19088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01765" y="4672330"/>
            <a:ext cx="2304415" cy="17386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14460" y="4737100"/>
            <a:ext cx="2975610" cy="1609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023" y="2348144"/>
            <a:ext cx="3094977" cy="19210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71" y="2348144"/>
            <a:ext cx="3094977" cy="19210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024" y="4509856"/>
            <a:ext cx="3094976" cy="192102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991" y="4468213"/>
            <a:ext cx="2668455" cy="200430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26054" y="2224634"/>
            <a:ext cx="210039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大幅度旋转车牌：</a:t>
            </a:r>
            <a:endParaRPr lang="zh-CN" altLang="en-US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111760" y="981710"/>
            <a:ext cx="5751830" cy="828675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Ⅲ.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实验结果</a:t>
            </a: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-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检测并打码</a:t>
            </a:r>
            <a:endParaRPr lang="en-US" altLang="zh-CN" sz="3200" b="1" spc="3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111760" y="981710"/>
            <a:ext cx="5751830" cy="828675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Ⅳ.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运行实例</a:t>
            </a: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-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视频</a:t>
            </a:r>
            <a:endParaRPr lang="zh-CN" altLang="en-US" sz="3200" b="1" spc="300" dirty="0"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</p:txBody>
      </p:sp>
      <p:pic>
        <p:nvPicPr>
          <p:cNvPr id="2" name="testvideo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295" y="2361221"/>
            <a:ext cx="5893754" cy="3388141"/>
          </a:xfrm>
          <a:prstGeom prst="rect">
            <a:avLst/>
          </a:prstGeom>
        </p:spPr>
      </p:pic>
      <p:pic>
        <p:nvPicPr>
          <p:cNvPr id="3" name="testvideo2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2394241"/>
            <a:ext cx="5988705" cy="33881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3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111760" y="981710"/>
            <a:ext cx="5751830" cy="76943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Ⅴ.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总结与展望</a:t>
            </a:r>
            <a:endParaRPr lang="zh-CN" altLang="en-US" sz="3200" b="1" spc="300" dirty="0"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1640" y="1953051"/>
            <a:ext cx="5060272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总结：</a:t>
            </a:r>
            <a:endParaRPr lang="zh-CN" altLang="en-US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）训练数据的质量在整个工程中十分重要。直接影响模型训练后的效果，数据增强十分重要；</a:t>
            </a:r>
            <a:endParaRPr lang="zh-CN" altLang="en-US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</a:t>
            </a:r>
            <a:r>
              <a:rPr lang="en-US" altLang="zh-CN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Yolov5</a:t>
            </a:r>
            <a:r>
              <a:rPr lang="zh-CN" altLang="en-US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算法的表现令人满意。对于照片、视频都能较好地检测出车牌；</a:t>
            </a:r>
            <a:endParaRPr lang="zh-CN" altLang="en-US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）目标检测在实际生活中的应用十分广泛，具有重大价值。</a:t>
            </a:r>
            <a:endParaRPr lang="zh-CN" altLang="en-US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14873" y="1872529"/>
            <a:ext cx="6165540" cy="336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展望：</a:t>
            </a:r>
            <a:endParaRPr lang="zh-CN" altLang="en-US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）车牌的识别。以字符级别识别车牌，并按照分割出来的字符将该车辆的省份、类型等分类；</a:t>
            </a:r>
            <a:endParaRPr lang="zh-CN" altLang="en-US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）算法的封装。落地使用，在地图软件等容易泄露用户隐私的地方应用该算法；</a:t>
            </a:r>
            <a:endParaRPr lang="zh-CN" altLang="en-US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（</a:t>
            </a:r>
            <a:r>
              <a:rPr lang="en-US" altLang="zh-CN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）对于图片、视频中的小目标车牌的检测仍有较大提升空间，可继续扩充数据集，添加小样本车牌，并调研小样本检测领域知识。</a:t>
            </a:r>
            <a:endParaRPr lang="zh-CN" altLang="en-US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6" b="4666"/>
          <a:stretch>
            <a:fillRect/>
          </a:stretch>
        </p:blipFill>
        <p:spPr bwMode="auto">
          <a:xfrm>
            <a:off x="0" y="3809999"/>
            <a:ext cx="12191997" cy="2888233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3" y="86373"/>
            <a:ext cx="906574" cy="8950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1818135"/>
            <a:ext cx="12191993" cy="1011235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4400" b="1" spc="300" dirty="0">
                <a:latin typeface="华文楷体" panose="02010600040101010101" pitchFamily="2" charset="-122"/>
                <a:ea typeface="华文楷体" panose="02010600040101010101" pitchFamily="2" charset="-122"/>
              </a:rPr>
              <a:t>Thanks</a:t>
            </a:r>
            <a:r>
              <a:rPr lang="zh-CN" altLang="en-US" sz="4400" b="1" spc="3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！</a:t>
            </a:r>
            <a:endParaRPr lang="en-US" altLang="zh-CN" sz="4400" b="1" spc="3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1670475"/>
            <a:ext cx="12191993" cy="3370149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l">
              <a:lnSpc>
                <a:spcPct val="150000"/>
              </a:lnSpc>
            </a:pPr>
            <a:r>
              <a:rPr lang="en-US" altLang="zh-CN" sz="24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	Ⅰ.</a:t>
            </a:r>
            <a:r>
              <a:rPr lang="zh-CN" altLang="en-US" sz="24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任务背景</a:t>
            </a:r>
            <a:r>
              <a:rPr lang="en-US" altLang="zh-CN" sz="24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-</a:t>
            </a:r>
            <a:r>
              <a:rPr lang="zh-CN" altLang="en-US" sz="24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目标检测</a:t>
            </a:r>
            <a:endParaRPr lang="en-US" altLang="zh-CN" sz="2400" b="1" spc="3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lvl="0" algn="l">
              <a:lnSpc>
                <a:spcPct val="150000"/>
              </a:lnSpc>
            </a:pPr>
            <a:r>
              <a:rPr lang="en-US" altLang="zh-CN" sz="24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	Ⅱ.</a:t>
            </a:r>
            <a:r>
              <a:rPr lang="zh-CN" altLang="en-US" sz="24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方法介绍</a:t>
            </a:r>
            <a:r>
              <a:rPr lang="en-US" altLang="zh-CN" sz="24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-Yolov5</a:t>
            </a:r>
            <a:endParaRPr lang="en-US" altLang="zh-CN" sz="2400" b="1" spc="3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lvl="0" algn="l">
              <a:lnSpc>
                <a:spcPct val="150000"/>
              </a:lnSpc>
            </a:pPr>
            <a:r>
              <a:rPr lang="en-US" altLang="zh-CN" sz="24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	Ⅲ.</a:t>
            </a:r>
            <a:r>
              <a:rPr lang="zh-CN" altLang="en-US" sz="24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实验结果</a:t>
            </a:r>
            <a:endParaRPr lang="en-US" altLang="zh-CN" sz="2400" b="1" spc="3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lvl="0" algn="l">
              <a:lnSpc>
                <a:spcPct val="150000"/>
              </a:lnSpc>
            </a:pPr>
            <a:r>
              <a:rPr lang="en-US" altLang="zh-CN" sz="24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	Ⅳ.</a:t>
            </a:r>
            <a:r>
              <a:rPr lang="zh-CN" altLang="en-US" sz="24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运行实例</a:t>
            </a:r>
            <a:r>
              <a:rPr lang="en-US" altLang="zh-CN" sz="24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-</a:t>
            </a:r>
            <a:r>
              <a:rPr lang="en-US" altLang="zh-CN" sz="24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Python</a:t>
            </a:r>
            <a:endParaRPr lang="zh-CN" altLang="en-US" sz="2400" b="1" spc="3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lvl="0" algn="l">
              <a:lnSpc>
                <a:spcPct val="150000"/>
              </a:lnSpc>
            </a:pPr>
            <a:r>
              <a:rPr lang="en-US" altLang="zh-CN" sz="24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	Ⅴ.思考</a:t>
            </a:r>
            <a:r>
              <a:rPr lang="zh-CN" altLang="en-US" sz="24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与</a:t>
            </a:r>
            <a:r>
              <a:rPr lang="en-US" altLang="zh-CN" sz="24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展望</a:t>
            </a:r>
            <a:endParaRPr lang="en-US" altLang="zh-CN" sz="2400" b="1" spc="3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lvl="0" algn="ctr">
              <a:lnSpc>
                <a:spcPct val="150000"/>
              </a:lnSpc>
            </a:pPr>
            <a:endParaRPr lang="zh-CN" altLang="en-US" sz="2400" b="1" spc="3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24655" y="1192530"/>
            <a:ext cx="57918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视频车牌隐私保护</a:t>
            </a:r>
            <a:r>
              <a:rPr lang="en-US" altLang="zh-CN" sz="20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—</a:t>
            </a:r>
            <a:r>
              <a:rPr lang="zh-CN" altLang="en-US" sz="20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汇报</a:t>
            </a:r>
            <a:endParaRPr lang="zh-CN" altLang="en-US" sz="2000" b="1" spc="300" dirty="0">
              <a:latin typeface="华文行楷" panose="02010800040101010101" pitchFamily="2" charset="-122"/>
              <a:ea typeface="华文行楷" panose="0201080004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111701" y="981435"/>
            <a:ext cx="2859662" cy="76943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Ⅰ.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任务背景</a:t>
            </a:r>
            <a:endParaRPr lang="en-US" altLang="zh-CN" sz="3200" b="1" spc="3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47109" y="1903926"/>
            <a:ext cx="9381294" cy="1151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任务目标：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对视频中的车牌进行自动识别，并将识别到的车牌添加马赛克，保护居民隐私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核心：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目标检测算法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2611346" y="3208385"/>
            <a:ext cx="6652820" cy="2738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865477" y="1080432"/>
            <a:ext cx="8652019" cy="76943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Ⅰ.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任务背景</a:t>
            </a: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-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目标检测算法调研</a:t>
            </a:r>
            <a:endParaRPr lang="en-US" altLang="zh-CN" sz="3200" b="1" spc="3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t="4056" b="1924"/>
          <a:stretch>
            <a:fillRect/>
          </a:stretch>
        </p:blipFill>
        <p:spPr>
          <a:xfrm>
            <a:off x="608711" y="2279894"/>
            <a:ext cx="7754710" cy="389188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673483" y="2967335"/>
            <a:ext cx="3613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基于手工特征的传统方法</a:t>
            </a:r>
            <a:endParaRPr lang="zh-CN" altLang="en-US" sz="24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01956" y="3884070"/>
            <a:ext cx="3284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基于深度学习的方法</a:t>
            </a:r>
            <a:endParaRPr lang="zh-CN" altLang="en-US" sz="24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>
            <a:stCxn id="13" idx="2"/>
          </p:cNvCxnSpPr>
          <p:nvPr/>
        </p:nvCxnSpPr>
        <p:spPr>
          <a:xfrm flipH="1">
            <a:off x="10480088" y="3429000"/>
            <a:ext cx="1" cy="45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9747682" y="4458913"/>
            <a:ext cx="732406" cy="381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10480088" y="4458913"/>
            <a:ext cx="710214" cy="390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001956" y="4898499"/>
            <a:ext cx="1677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两阶段算法</a:t>
            </a:r>
            <a:endParaRPr lang="zh-CN" altLang="en-US" b="1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679180" y="4898499"/>
            <a:ext cx="145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一阶段算法</a:t>
            </a:r>
            <a:endParaRPr lang="zh-CN" altLang="en-US" b="1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503966" y="1060292"/>
            <a:ext cx="7707568" cy="76943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Ⅰ.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任务背景</a:t>
            </a: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-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目标检测算法调研</a:t>
            </a:r>
            <a:endParaRPr lang="en-US" altLang="zh-CN" sz="3200" b="1" spc="3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40092" y="2976858"/>
            <a:ext cx="1642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00" dirty="0">
                <a:solidFill>
                  <a:srgbClr val="1A6693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图像预处理</a:t>
            </a:r>
            <a:endParaRPr lang="zh-CN" altLang="en-US" sz="20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7210" y="3851386"/>
            <a:ext cx="2805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目标区域选择：滑动窗</a:t>
            </a:r>
            <a:endParaRPr lang="zh-CN" altLang="en-US" sz="20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40091" y="4559901"/>
            <a:ext cx="293610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kern="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特征提取：手工特征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47210" y="5384672"/>
            <a:ext cx="293610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b="1" kern="1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分类器检测</a:t>
            </a:r>
            <a:endParaRPr lang="en-US" altLang="zh-CN" sz="2000" b="1" kern="100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5" name="箭头: 下 4"/>
          <p:cNvSpPr/>
          <p:nvPr/>
        </p:nvSpPr>
        <p:spPr>
          <a:xfrm>
            <a:off x="2623351" y="3376968"/>
            <a:ext cx="239697" cy="474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箭头: 下 21"/>
          <p:cNvSpPr/>
          <p:nvPr/>
        </p:nvSpPr>
        <p:spPr>
          <a:xfrm>
            <a:off x="2623350" y="5075731"/>
            <a:ext cx="239697" cy="474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箭头: 下 22"/>
          <p:cNvSpPr/>
          <p:nvPr/>
        </p:nvSpPr>
        <p:spPr>
          <a:xfrm>
            <a:off x="2641427" y="4251496"/>
            <a:ext cx="239697" cy="474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56765" y="2451656"/>
            <a:ext cx="201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传统方法步骤：</a:t>
            </a:r>
            <a:endParaRPr lang="zh-CN" altLang="en-US" sz="2000" b="1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088384" y="2415006"/>
            <a:ext cx="20152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传统方法缺陷：</a:t>
            </a:r>
            <a:endParaRPr lang="zh-CN" altLang="en-US" sz="2000" b="1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90513" y="3109882"/>
            <a:ext cx="6281277" cy="2274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Aft>
                <a:spcPts val="1200"/>
              </a:spcAft>
            </a:pPr>
            <a:r>
              <a:rPr lang="zh-CN" altLang="en-US" sz="1800" kern="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滑动窗口：</a:t>
            </a:r>
            <a:r>
              <a:rPr lang="zh-CN" altLang="en-US" sz="18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基于滑动窗口的区域选择策略没有针对性，时间和空间复杂度高，产生大量无用的特征。</a:t>
            </a:r>
            <a:endParaRPr lang="en-US" altLang="zh-CN" sz="18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800" kern="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特征工程：</a:t>
            </a:r>
            <a:r>
              <a:rPr lang="zh-CN" altLang="en-US" sz="18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需要人工对目标区域选择合适的特征，工程时间长，经过特征工程选择的特征不一定能够符合多样性特征，其鲁棒性较差。</a:t>
            </a:r>
            <a:endParaRPr lang="zh-CN" altLang="en-US" sz="18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0815" y="1816001"/>
            <a:ext cx="3897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基于</a:t>
            </a:r>
            <a:r>
              <a:rPr lang="zh-CN" altLang="en-US" sz="2000" b="1" kern="1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手工特征</a:t>
            </a:r>
            <a:r>
              <a:rPr lang="zh-CN" altLang="en-US" sz="2000" b="1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的传统方法</a:t>
            </a:r>
            <a:endParaRPr lang="zh-CN" altLang="en-US" sz="2000" b="1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687923" y="1015481"/>
            <a:ext cx="8652019" cy="76943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Ⅰ.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任务背景</a:t>
            </a: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——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目标检测算法调研</a:t>
            </a:r>
            <a:endParaRPr lang="en-US" altLang="zh-CN" sz="3200" b="1" spc="3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3541" y="2130641"/>
            <a:ext cx="3559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基于</a:t>
            </a:r>
            <a:r>
              <a:rPr lang="zh-CN" altLang="en-US" sz="2000" b="1" kern="1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深度学习</a:t>
            </a:r>
            <a:r>
              <a:rPr lang="zh-CN" altLang="en-US" sz="2000" b="1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的目标检测方法</a:t>
            </a:r>
            <a:endParaRPr lang="zh-CN" altLang="en-US" sz="2000" b="1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01483" y="1842113"/>
            <a:ext cx="8273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两阶段</a:t>
            </a:r>
            <a:r>
              <a:rPr lang="zh-CN" altLang="en-US" sz="2000" b="1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算法：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先由算法生成一系列样本</a:t>
            </a:r>
            <a:r>
              <a:rPr lang="zh-CN" altLang="en-US" sz="2000" kern="1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候选框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，再进行样本分类。</a:t>
            </a:r>
            <a:endParaRPr lang="zh-CN" altLang="en-US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endParaRPr lang="en-US" altLang="zh-CN" sz="2000" b="1" kern="100" dirty="0">
              <a:solidFill>
                <a:srgbClr val="1A6693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r>
              <a:rPr lang="zh-CN" altLang="en-US" sz="2000" b="1" kern="1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一阶段</a:t>
            </a:r>
            <a:r>
              <a:rPr lang="zh-CN" altLang="en-US" sz="2000" b="1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算法：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不产生候选框，直接将目标框定位问题转化为回归问题。</a:t>
            </a:r>
            <a:endParaRPr lang="zh-CN" altLang="en-US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3762374" y="2078053"/>
            <a:ext cx="419009" cy="239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755555" y="2318427"/>
            <a:ext cx="425828" cy="33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6238021" y="3187090"/>
            <a:ext cx="1935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调研的算法：</a:t>
            </a:r>
            <a:endParaRPr lang="zh-CN" altLang="en-US" sz="2000" b="1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613586" y="3741603"/>
            <a:ext cx="2178941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两阶段算法</a:t>
            </a:r>
            <a:endParaRPr lang="zh-CN" altLang="en-US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936294" y="4110935"/>
            <a:ext cx="1856233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R-CNN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Fast –RCNN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Faster-RCNN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FPN</a:t>
            </a:r>
            <a:endParaRPr lang="zh-CN" altLang="en-US" sz="20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6110796" y="3187090"/>
            <a:ext cx="0" cy="34179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9192082" y="3741603"/>
            <a:ext cx="1620920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一阶段算法</a:t>
            </a:r>
            <a:endParaRPr lang="zh-CN" altLang="en-US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538311" y="4178837"/>
            <a:ext cx="1856232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YOLO</a:t>
            </a:r>
            <a:endParaRPr lang="en-US" altLang="zh-CN" sz="18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SSD</a:t>
            </a:r>
            <a:endParaRPr lang="zh-CN" altLang="en-US" sz="18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4"/>
          <a:srcRect l="32905" t="11182" r="2526" b="10773"/>
          <a:stretch>
            <a:fillRect/>
          </a:stretch>
        </p:blipFill>
        <p:spPr>
          <a:xfrm>
            <a:off x="448089" y="2956204"/>
            <a:ext cx="5354867" cy="3455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9048" y="1054021"/>
            <a:ext cx="5237825" cy="76943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Ⅱ.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方法介绍</a:t>
            </a: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-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构建数据集</a:t>
            </a:r>
            <a:endParaRPr lang="en-US" altLang="zh-CN" sz="3200" b="1" spc="3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635" y="3119210"/>
            <a:ext cx="6501893" cy="33602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93485" y="1896044"/>
            <a:ext cx="10405029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主要数据来源：</a:t>
            </a:r>
            <a:r>
              <a:rPr lang="en-US" altLang="zh-CN" sz="1600" b="1" dirty="0">
                <a:latin typeface="微软雅黑" panose="020B0503020204020204" charset="-122"/>
                <a:ea typeface="微软雅黑" panose="020B0503020204020204" charset="-122"/>
              </a:rPr>
              <a:t>CCPD2019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CCPD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数据集是中科大团队建立的车牌数据集，此数据集目标用于做端到端的目标检测训练，解决了传统车牌识别检测的数据集规模较小问题。一共近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万张图片。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16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对</a:t>
            </a:r>
            <a:r>
              <a:rPr lang="en-US" altLang="zh-CN" sz="16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CCPD</a:t>
            </a:r>
            <a:r>
              <a:rPr lang="zh-CN" altLang="en-US" sz="16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每种类数据抽取十分之一，向其中补充绿色车牌</a:t>
            </a:r>
            <a:r>
              <a:rPr lang="en-US" altLang="zh-CN" sz="16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204</a:t>
            </a:r>
            <a:r>
              <a:rPr lang="zh-CN" altLang="en-US" sz="16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张，黄色车牌</a:t>
            </a:r>
            <a:r>
              <a:rPr lang="en-US" altLang="zh-CN" sz="16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646</a:t>
            </a:r>
            <a:r>
              <a:rPr lang="zh-CN" altLang="en-US" sz="16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张。</a:t>
            </a:r>
            <a:endParaRPr lang="zh-CN" altLang="en-US" sz="16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endParaRPr lang="en-US" altLang="zh-CN" sz="1600" dirty="0"/>
          </a:p>
          <a:p>
            <a:pPr indent="457200">
              <a:lnSpc>
                <a:spcPct val="150000"/>
              </a:lnSpc>
            </a:pP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9" y="82363"/>
            <a:ext cx="2028825" cy="9186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9659" y="2051097"/>
            <a:ext cx="1624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蓝色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车牌</a:t>
            </a:r>
            <a:r>
              <a:rPr lang="zh-CN" altLang="en-US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endParaRPr lang="zh-CN" altLang="en-US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700" y="1771609"/>
            <a:ext cx="1393667" cy="22453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4" y="1771610"/>
            <a:ext cx="1393665" cy="22453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030" y="1771609"/>
            <a:ext cx="1393666" cy="22453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865" y="1750872"/>
            <a:ext cx="1393667" cy="2245352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59146" y="4741162"/>
            <a:ext cx="1624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黄色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车牌</a:t>
            </a:r>
            <a:r>
              <a:rPr lang="zh-CN" altLang="en-US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endParaRPr lang="zh-CN" altLang="en-US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72" y="4719146"/>
            <a:ext cx="2448233" cy="163215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894868" y="4668868"/>
            <a:ext cx="1624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kern="100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绿色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车牌</a:t>
            </a:r>
            <a:r>
              <a:rPr lang="zh-CN" altLang="en-US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endParaRPr lang="zh-CN" altLang="en-US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28" y="4769613"/>
            <a:ext cx="2149058" cy="16101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526" y="4741162"/>
            <a:ext cx="2963448" cy="161014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537" y="1750872"/>
            <a:ext cx="1393667" cy="2245352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-35461" y="1019586"/>
            <a:ext cx="5237825" cy="76943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Ⅱ.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方法介绍</a:t>
            </a: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-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构建数据集</a:t>
            </a:r>
            <a:endParaRPr lang="en-US" altLang="zh-CN" sz="3200" b="1" spc="3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29297" y="4060275"/>
            <a:ext cx="71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常规</a:t>
            </a:r>
            <a:endParaRPr lang="zh-CN" altLang="en-US" sz="14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175777" y="4060275"/>
            <a:ext cx="71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黑夜</a:t>
            </a:r>
            <a:endParaRPr lang="zh-CN" altLang="en-US" sz="14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871881" y="4032013"/>
            <a:ext cx="939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特殊天气</a:t>
            </a:r>
            <a:endParaRPr lang="zh-CN" altLang="en-US" sz="14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015907" y="4032013"/>
            <a:ext cx="1247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模糊，磨损</a:t>
            </a:r>
            <a:endParaRPr lang="zh-CN" altLang="en-US" sz="14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121250" y="4060274"/>
            <a:ext cx="1247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kern="100" dirty="0"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侧面</a:t>
            </a:r>
            <a:endParaRPr lang="zh-CN" altLang="en-US" sz="1400" kern="100" dirty="0"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66" y="86375"/>
            <a:ext cx="906575" cy="895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7" y="123457"/>
            <a:ext cx="2028825" cy="9186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11" y="106156"/>
            <a:ext cx="982617" cy="86105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380382" y="1129006"/>
            <a:ext cx="5237825" cy="76943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Ⅱ.</a:t>
            </a:r>
            <a:r>
              <a:rPr lang="zh-CN" altLang="en-US" sz="3200" b="1" spc="300" dirty="0">
                <a:latin typeface="华文行楷" panose="02010800040101010101" pitchFamily="2" charset="-122"/>
                <a:ea typeface="华文行楷" panose="02010800040101010101" pitchFamily="2" charset="-122"/>
              </a:rPr>
              <a:t>方法介绍</a:t>
            </a:r>
            <a:r>
              <a:rPr lang="en-US" altLang="zh-CN" sz="3200" b="1" spc="3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-yolov5</a:t>
            </a:r>
            <a:endParaRPr lang="en-US" altLang="zh-CN" sz="3200" b="1" spc="3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2170609"/>
            <a:ext cx="5652060" cy="3495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kern="1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YOLOV5</a:t>
            </a:r>
            <a:r>
              <a:rPr lang="zh-CN" altLang="en-US" sz="1600" b="1" kern="1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优势：</a:t>
            </a:r>
            <a:endParaRPr lang="en-US" altLang="zh-CN" sz="1600" b="1" kern="1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endParaRPr lang="en-US" altLang="zh-CN" sz="1600" b="1" kern="1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1600" kern="100" dirty="0">
                <a:solidFill>
                  <a:srgbClr val="121212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1</a:t>
            </a:r>
            <a:r>
              <a:rPr lang="zh-CN" altLang="en-US" sz="1600" kern="100" dirty="0">
                <a:solidFill>
                  <a:srgbClr val="121212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）检测精度高，适合于绝大多数数据集和目标检测任务。</a:t>
            </a:r>
            <a:endParaRPr lang="en-US" altLang="zh-CN" sz="1600" kern="100" dirty="0">
              <a:solidFill>
                <a:srgbClr val="121212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1600" kern="100" dirty="0">
                <a:solidFill>
                  <a:srgbClr val="121212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</a:t>
            </a:r>
            <a:r>
              <a:rPr lang="zh-CN" altLang="en-US" sz="1600" kern="100" dirty="0">
                <a:solidFill>
                  <a:srgbClr val="121212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）速度快，没有候选框选定环节，节省大量算力。</a:t>
            </a:r>
            <a:endParaRPr lang="en-US" altLang="zh-CN" sz="1600" kern="1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1600" b="0" i="0" dirty="0">
                <a:solidFill>
                  <a:srgbClr val="12121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）使用</a:t>
            </a:r>
            <a:r>
              <a:rPr lang="en-US" altLang="zh-CN" sz="1600" b="0" i="0" dirty="0" err="1">
                <a:solidFill>
                  <a:srgbClr val="12121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Pytorch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框架，对用户非常友好，能够方便训练自己的数据集。</a:t>
            </a:r>
            <a:endParaRPr lang="en-US" altLang="zh-CN" sz="1600" b="0" i="0" dirty="0">
              <a:solidFill>
                <a:srgbClr val="121212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1600" b="0" i="0" dirty="0">
                <a:solidFill>
                  <a:srgbClr val="12121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）不仅易于配置环境，模型训练也非常简单快速。</a:t>
            </a:r>
            <a:endParaRPr lang="en-US" altLang="zh-CN" sz="1600" b="0" i="0" dirty="0">
              <a:solidFill>
                <a:srgbClr val="121212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1600" b="0" i="0" dirty="0">
                <a:solidFill>
                  <a:srgbClr val="12121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）代码易读，整合了大量的计算机视觉技术，非常有利于学习和借鉴。并且对于之后的改进（添加马赛克）实现起来较为方便。</a:t>
            </a:r>
            <a:endParaRPr lang="en-US" altLang="zh-CN" sz="1600" b="0" i="0" dirty="0">
              <a:solidFill>
                <a:srgbClr val="121212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078" y="1823458"/>
            <a:ext cx="6323860" cy="4190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自定义设计方案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>
            <a:latin typeface="微软雅黑" panose="020B0503020204020204" charset="-122"/>
            <a:ea typeface="微软雅黑" panose="020B050302020402020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000" b="1" kern="100" dirty="0">
            <a:solidFill>
              <a:srgbClr val="1A6693"/>
            </a:solidFill>
            <a:latin typeface="微软雅黑" panose="020B0503020204020204" charset="-122"/>
            <a:ea typeface="微软雅黑" panose="020B0503020204020204" charset="-122"/>
            <a:cs typeface="Times New Roman" panose="02020603050405020304" pitchFamily="18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1476</Words>
  <Application>WPS 演示</Application>
  <PresentationFormat>宽屏</PresentationFormat>
  <Paragraphs>181</Paragraphs>
  <Slides>19</Slides>
  <Notes>19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Arial</vt:lpstr>
      <vt:lpstr>宋体</vt:lpstr>
      <vt:lpstr>Wingdings</vt:lpstr>
      <vt:lpstr>等线</vt:lpstr>
      <vt:lpstr>Calibri</vt:lpstr>
      <vt:lpstr>微软雅黑</vt:lpstr>
      <vt:lpstr>Times New Roman</vt:lpstr>
      <vt:lpstr>华文细黑</vt:lpstr>
      <vt:lpstr>黑体</vt:lpstr>
      <vt:lpstr>华文行楷</vt:lpstr>
      <vt:lpstr>华文楷体</vt:lpstr>
      <vt:lpstr>Arial Unicode MS</vt:lpstr>
      <vt:lpstr>Calibri Light</vt:lpstr>
      <vt:lpstr>Office 主题</vt:lpstr>
      <vt:lpstr>4_自定义设计方案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王虎涛秀萌</dc:creator>
  <cp:lastModifiedBy>L.Rush</cp:lastModifiedBy>
  <cp:revision>102</cp:revision>
  <dcterms:created xsi:type="dcterms:W3CDTF">2021-09-25T06:36:00Z</dcterms:created>
  <dcterms:modified xsi:type="dcterms:W3CDTF">2021-09-28T08:10:10Z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CC3C509D906C4163B9809E1EBA441ADD</vt:lpwstr>
  </property>
  <property fmtid="{D5CDD505-2E9C-101B-9397-08002B2CF9AE}" pid="3" name="KSOProductBuildVer">
    <vt:lpwstr>2052-11.1.0.10938</vt:lpwstr>
  </property>
</Properties>
</file>